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1" r:id="rId1"/>
  </p:sldMasterIdLst>
  <p:sldIdLst>
    <p:sldId id="256" r:id="rId2"/>
    <p:sldId id="257" r:id="rId3"/>
    <p:sldId id="259" r:id="rId4"/>
    <p:sldId id="268" r:id="rId5"/>
    <p:sldId id="265" r:id="rId6"/>
    <p:sldId id="266" r:id="rId7"/>
    <p:sldId id="260" r:id="rId8"/>
    <p:sldId id="267" r:id="rId9"/>
    <p:sldId id="264" r:id="rId10"/>
    <p:sldId id="269" r:id="rId11"/>
    <p:sldId id="262" r:id="rId12"/>
    <p:sldId id="263" r:id="rId13"/>
    <p:sldId id="270" r:id="rId14"/>
    <p:sldId id="271" r:id="rId15"/>
    <p:sldId id="273" r:id="rId16"/>
    <p:sldId id="274" r:id="rId17"/>
    <p:sldId id="272" r:id="rId18"/>
  </p:sldIdLst>
  <p:sldSz cx="12192000" cy="6858000"/>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A7DB"/>
    <a:srgbClr val="EEB1F3"/>
    <a:srgbClr val="F1F1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7FE622-6786-41BB-99DB-9D8B5664AF87}" v="3" dt="2024-05-29T00:03:01.4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7" d="100"/>
          <a:sy n="77" d="100"/>
        </p:scale>
        <p:origin x="76" y="6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uki sakai" userId="99ddb6816647138e" providerId="LiveId" clId="{CA7FE622-6786-41BB-99DB-9D8B5664AF87}"/>
    <pc:docChg chg="addSld modSld">
      <pc:chgData name="yuki sakai" userId="99ddb6816647138e" providerId="LiveId" clId="{CA7FE622-6786-41BB-99DB-9D8B5664AF87}" dt="2024-05-29T00:01:59.621" v="2" actId="113"/>
      <pc:docMkLst>
        <pc:docMk/>
      </pc:docMkLst>
      <pc:sldChg chg="new">
        <pc:chgData name="yuki sakai" userId="99ddb6816647138e" providerId="LiveId" clId="{CA7FE622-6786-41BB-99DB-9D8B5664AF87}" dt="2024-05-29T00:01:30.465" v="0" actId="680"/>
        <pc:sldMkLst>
          <pc:docMk/>
          <pc:sldMk cId="3357252711" sldId="273"/>
        </pc:sldMkLst>
      </pc:sldChg>
      <pc:sldChg chg="modSp add mod">
        <pc:chgData name="yuki sakai" userId="99ddb6816647138e" providerId="LiveId" clId="{CA7FE622-6786-41BB-99DB-9D8B5664AF87}" dt="2024-05-29T00:01:59.621" v="2" actId="113"/>
        <pc:sldMkLst>
          <pc:docMk/>
          <pc:sldMk cId="856524312" sldId="274"/>
        </pc:sldMkLst>
        <pc:spChg chg="mod">
          <ac:chgData name="yuki sakai" userId="99ddb6816647138e" providerId="LiveId" clId="{CA7FE622-6786-41BB-99DB-9D8B5664AF87}" dt="2024-05-29T00:01:59.621" v="2" actId="113"/>
          <ac:spMkLst>
            <pc:docMk/>
            <pc:sldMk cId="856524312" sldId="274"/>
            <ac:spMk id="7" creationId="{9B2D4850-D8E4-D91B-1096-B838AC27249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8759842519685"/>
          <c:y val="0.13419202509800798"/>
          <c:w val="0.82788220631786502"/>
          <c:h val="0.63599684941082812"/>
        </c:manualLayout>
      </c:layout>
      <c:barChart>
        <c:barDir val="col"/>
        <c:grouping val="clustered"/>
        <c:varyColors val="0"/>
        <c:ser>
          <c:idx val="0"/>
          <c:order val="0"/>
          <c:spPr>
            <a:solidFill>
              <a:schemeClr val="accent4">
                <a:lumMod val="75000"/>
              </a:schemeClr>
            </a:solidFill>
            <a:ln>
              <a:noFill/>
            </a:ln>
            <a:effectLst/>
          </c:spPr>
          <c:invertIfNegative val="0"/>
          <c:cat>
            <c:numRef>
              <c:f>Sheet1!$A$12:$A$14</c:f>
              <c:numCache>
                <c:formatCode>General</c:formatCode>
                <c:ptCount val="3"/>
                <c:pt idx="0">
                  <c:v>5</c:v>
                </c:pt>
                <c:pt idx="1">
                  <c:v>10</c:v>
                </c:pt>
                <c:pt idx="2">
                  <c:v>25</c:v>
                </c:pt>
              </c:numCache>
            </c:numRef>
          </c:cat>
          <c:val>
            <c:numRef>
              <c:f>Sheet1!$B$12:$B$15</c:f>
              <c:numCache>
                <c:formatCode>General</c:formatCode>
                <c:ptCount val="4"/>
                <c:pt idx="0">
                  <c:v>9.1999999999999993</c:v>
                </c:pt>
                <c:pt idx="1">
                  <c:v>17.8</c:v>
                </c:pt>
                <c:pt idx="2">
                  <c:v>40.799999999999997</c:v>
                </c:pt>
                <c:pt idx="3">
                  <c:v>57.1</c:v>
                </c:pt>
              </c:numCache>
            </c:numRef>
          </c:val>
          <c:extLst>
            <c:ext xmlns:c16="http://schemas.microsoft.com/office/drawing/2014/chart" uri="{C3380CC4-5D6E-409C-BE32-E72D297353CC}">
              <c16:uniqueId val="{00000000-27D4-4636-B647-359F7E456049}"/>
            </c:ext>
          </c:extLst>
        </c:ser>
        <c:dLbls>
          <c:showLegendKey val="0"/>
          <c:showVal val="0"/>
          <c:showCatName val="0"/>
          <c:showSerName val="0"/>
          <c:showPercent val="0"/>
          <c:showBubbleSize val="0"/>
        </c:dLbls>
        <c:gapWidth val="219"/>
        <c:overlap val="-27"/>
        <c:axId val="1866818960"/>
        <c:axId val="1866812304"/>
      </c:barChart>
      <c:catAx>
        <c:axId val="186681896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sz="1600" dirty="0"/>
                  <a:t>発酵分解卵殻膜濃度（％）</a:t>
                </a:r>
              </a:p>
            </c:rich>
          </c:tx>
          <c:layout>
            <c:manualLayout>
              <c:xMode val="edge"/>
              <c:yMode val="edge"/>
              <c:x val="0.38608144496343777"/>
              <c:y val="0.8568903285294884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ja-JP"/>
          </a:p>
        </c:txPr>
        <c:crossAx val="1866812304"/>
        <c:crosses val="autoZero"/>
        <c:auto val="1"/>
        <c:lblAlgn val="ctr"/>
        <c:lblOffset val="100"/>
        <c:noMultiLvlLbl val="0"/>
      </c:catAx>
      <c:valAx>
        <c:axId val="18668123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sz="1800" dirty="0"/>
                  <a:t>細胞当たりの消去率（％）</a:t>
                </a:r>
              </a:p>
            </c:rich>
          </c:tx>
          <c:layout>
            <c:manualLayout>
              <c:xMode val="edge"/>
              <c:yMode val="edge"/>
              <c:x val="1.5379495187206157E-2"/>
              <c:y val="0.1892466491329908"/>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crossAx val="1866818960"/>
        <c:crosses val="autoZero"/>
        <c:crossBetween val="between"/>
      </c:valAx>
      <c:spPr>
        <a:noFill/>
        <a:ln>
          <a:noFill/>
        </a:ln>
        <a:effectLst/>
      </c:spPr>
    </c:plotArea>
    <c:plotVisOnly val="1"/>
    <c:dispBlanksAs val="gap"/>
    <c:showDLblsOverMax val="0"/>
  </c:chart>
  <c:spPr>
    <a:solidFill>
      <a:schemeClr val="tx2">
        <a:lumMod val="40000"/>
        <a:lumOff val="60000"/>
      </a:schemeClr>
    </a:solid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13381499954829"/>
          <c:y val="1.884422788132074E-2"/>
          <c:w val="0.857044059777336"/>
          <c:h val="0.78099992307948307"/>
        </c:manualLayout>
      </c:layout>
      <c:barChart>
        <c:barDir val="col"/>
        <c:grouping val="clustered"/>
        <c:varyColors val="0"/>
        <c: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Sheet1!$B$48:$B$54</c:f>
              <c:numCache>
                <c:formatCode>General</c:formatCode>
                <c:ptCount val="4"/>
                <c:pt idx="0">
                  <c:v>5</c:v>
                </c:pt>
                <c:pt idx="1">
                  <c:v>10</c:v>
                </c:pt>
                <c:pt idx="2">
                  <c:v>25</c:v>
                </c:pt>
                <c:pt idx="3">
                  <c:v>50</c:v>
                </c:pt>
              </c:numCache>
              <c:extLst/>
            </c:numRef>
          </c:cat>
          <c:val>
            <c:numRef>
              <c:f>Sheet1!$C$48:$C$54</c:f>
              <c:numCache>
                <c:formatCode>General</c:formatCode>
                <c:ptCount val="4"/>
                <c:pt idx="0">
                  <c:v>137.80000000000001</c:v>
                </c:pt>
                <c:pt idx="1">
                  <c:v>169.7</c:v>
                </c:pt>
                <c:pt idx="2">
                  <c:v>201.2</c:v>
                </c:pt>
                <c:pt idx="3">
                  <c:v>207.2</c:v>
                </c:pt>
              </c:numCache>
              <c:extLst/>
            </c:numRef>
          </c:val>
          <c:extLst>
            <c:ext xmlns:c16="http://schemas.microsoft.com/office/drawing/2014/chart" uri="{C3380CC4-5D6E-409C-BE32-E72D297353CC}">
              <c16:uniqueId val="{00000000-8F45-4355-9BBE-6CE69C7D682A}"/>
            </c:ext>
          </c:extLst>
        </c:ser>
        <c:dLbls>
          <c:dLblPos val="outEnd"/>
          <c:showLegendKey val="0"/>
          <c:showVal val="1"/>
          <c:showCatName val="0"/>
          <c:showSerName val="0"/>
          <c:showPercent val="0"/>
          <c:showBubbleSize val="0"/>
        </c:dLbls>
        <c:gapWidth val="219"/>
        <c:overlap val="-27"/>
        <c:axId val="286524959"/>
        <c:axId val="289840223"/>
        <c:extLst>
          <c:ext xmlns:c15="http://schemas.microsoft.com/office/drawing/2012/chart" uri="{02D57815-91ED-43cb-92C2-25804820EDAC}">
            <c15:filteredBarSeries>
              <c15: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Sheet1!$B$48:$B$54</c15:sqref>
                        </c15:formulaRef>
                      </c:ext>
                    </c:extLst>
                    <c:numCache>
                      <c:formatCode>General</c:formatCode>
                      <c:ptCount val="4"/>
                      <c:pt idx="0">
                        <c:v>5</c:v>
                      </c:pt>
                      <c:pt idx="1">
                        <c:v>10</c:v>
                      </c:pt>
                      <c:pt idx="2">
                        <c:v>25</c:v>
                      </c:pt>
                      <c:pt idx="3">
                        <c:v>50</c:v>
                      </c:pt>
                    </c:numCache>
                  </c:numRef>
                </c:cat>
                <c:val>
                  <c:numRef>
                    <c:extLst>
                      <c:ext uri="{02D57815-91ED-43cb-92C2-25804820EDAC}">
                        <c15:formulaRef>
                          <c15:sqref>Sheet1!$B$48:$B$54</c15:sqref>
                        </c15:formulaRef>
                      </c:ext>
                    </c:extLst>
                    <c:numCache>
                      <c:formatCode>General</c:formatCode>
                      <c:ptCount val="4"/>
                      <c:pt idx="0">
                        <c:v>5</c:v>
                      </c:pt>
                      <c:pt idx="1">
                        <c:v>10</c:v>
                      </c:pt>
                      <c:pt idx="2">
                        <c:v>25</c:v>
                      </c:pt>
                      <c:pt idx="3">
                        <c:v>50</c:v>
                      </c:pt>
                    </c:numCache>
                  </c:numRef>
                </c:val>
                <c:extLst>
                  <c:ext xmlns:c16="http://schemas.microsoft.com/office/drawing/2014/chart" uri="{C3380CC4-5D6E-409C-BE32-E72D297353CC}">
                    <c16:uniqueId val="{00000001-8F45-4355-9BBE-6CE69C7D682A}"/>
                  </c:ext>
                </c:extLst>
              </c15:ser>
            </c15:filteredBarSeries>
          </c:ext>
        </c:extLst>
      </c:barChart>
      <c:catAx>
        <c:axId val="28652495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sz="1800" dirty="0"/>
                  <a:t>発酵分解卵殻膜濃度（％）</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ja-JP"/>
          </a:p>
        </c:txPr>
        <c:crossAx val="289840223"/>
        <c:crosses val="autoZero"/>
        <c:auto val="1"/>
        <c:lblAlgn val="ctr"/>
        <c:lblOffset val="100"/>
        <c:noMultiLvlLbl val="0"/>
      </c:catAx>
      <c:valAx>
        <c:axId val="28984022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sz="1800" dirty="0"/>
                  <a:t>酵素活性率（％</a:t>
                </a:r>
                <a:r>
                  <a:rPr lang="ja-JP" altLang="en-US" dirty="0"/>
                  <a: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ja-JP"/>
          </a:p>
        </c:txPr>
        <c:crossAx val="2865249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5">
        <a:lumMod val="20000"/>
        <a:lumOff val="80000"/>
      </a:schemeClr>
    </a:solid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b="1" dirty="0"/>
              <a:t>粘弾性</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18462270341207349"/>
          <c:y val="0.20106481481481481"/>
          <c:w val="0.7848217410323709"/>
          <c:h val="0.6007713619130941"/>
        </c:manualLayout>
      </c:layout>
      <c:lineChart>
        <c:grouping val="standard"/>
        <c:varyColors val="0"/>
        <c:ser>
          <c:idx val="0"/>
          <c:order val="0"/>
          <c:tx>
            <c:strRef>
              <c:f>粘弾性!$B$57</c:f>
              <c:strCache>
                <c:ptCount val="1"/>
                <c:pt idx="0">
                  <c:v>化粧水</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粘弾性!$C$56:$E$56</c:f>
              <c:numCache>
                <c:formatCode>General</c:formatCode>
                <c:ptCount val="3"/>
                <c:pt idx="0">
                  <c:v>0</c:v>
                </c:pt>
                <c:pt idx="1">
                  <c:v>15</c:v>
                </c:pt>
                <c:pt idx="2">
                  <c:v>30</c:v>
                </c:pt>
              </c:numCache>
            </c:numRef>
          </c:cat>
          <c:val>
            <c:numRef>
              <c:f>粘弾性!$C$57:$E$57</c:f>
              <c:numCache>
                <c:formatCode>General</c:formatCode>
                <c:ptCount val="3"/>
                <c:pt idx="0">
                  <c:v>100</c:v>
                </c:pt>
                <c:pt idx="1">
                  <c:v>99.3</c:v>
                </c:pt>
                <c:pt idx="2">
                  <c:v>103.8</c:v>
                </c:pt>
              </c:numCache>
            </c:numRef>
          </c:val>
          <c:smooth val="0"/>
          <c:extLst>
            <c:ext xmlns:c16="http://schemas.microsoft.com/office/drawing/2014/chart" uri="{C3380CC4-5D6E-409C-BE32-E72D297353CC}">
              <c16:uniqueId val="{00000000-E5ED-4EDB-B019-9AB1A537F707}"/>
            </c:ext>
          </c:extLst>
        </c:ser>
        <c:ser>
          <c:idx val="1"/>
          <c:order val="1"/>
          <c:tx>
            <c:strRef>
              <c:f>粘弾性!$B$58</c:f>
              <c:strCache>
                <c:ptCount val="1"/>
                <c:pt idx="0">
                  <c:v>水</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粘弾性!$C$56:$E$56</c:f>
              <c:numCache>
                <c:formatCode>General</c:formatCode>
                <c:ptCount val="3"/>
                <c:pt idx="0">
                  <c:v>0</c:v>
                </c:pt>
                <c:pt idx="1">
                  <c:v>15</c:v>
                </c:pt>
                <c:pt idx="2">
                  <c:v>30</c:v>
                </c:pt>
              </c:numCache>
            </c:numRef>
          </c:cat>
          <c:val>
            <c:numRef>
              <c:f>粘弾性!$C$58:$E$58</c:f>
              <c:numCache>
                <c:formatCode>General</c:formatCode>
                <c:ptCount val="3"/>
                <c:pt idx="0">
                  <c:v>100</c:v>
                </c:pt>
                <c:pt idx="1">
                  <c:v>100.5</c:v>
                </c:pt>
                <c:pt idx="2">
                  <c:v>99</c:v>
                </c:pt>
              </c:numCache>
            </c:numRef>
          </c:val>
          <c:smooth val="0"/>
          <c:extLst>
            <c:ext xmlns:c16="http://schemas.microsoft.com/office/drawing/2014/chart" uri="{C3380CC4-5D6E-409C-BE32-E72D297353CC}">
              <c16:uniqueId val="{00000001-E5ED-4EDB-B019-9AB1A537F707}"/>
            </c:ext>
          </c:extLst>
        </c:ser>
        <c:dLbls>
          <c:showLegendKey val="0"/>
          <c:showVal val="0"/>
          <c:showCatName val="0"/>
          <c:showSerName val="0"/>
          <c:showPercent val="0"/>
          <c:showBubbleSize val="0"/>
        </c:dLbls>
        <c:marker val="1"/>
        <c:smooth val="0"/>
        <c:axId val="908839344"/>
        <c:axId val="896797536"/>
      </c:lineChart>
      <c:catAx>
        <c:axId val="90883934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a:t>時間（分）</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896797536"/>
        <c:crosses val="autoZero"/>
        <c:auto val="0"/>
        <c:lblAlgn val="ctr"/>
        <c:lblOffset val="100"/>
        <c:tickLblSkip val="1"/>
        <c:noMultiLvlLbl val="0"/>
      </c:catAx>
      <c:valAx>
        <c:axId val="896797536"/>
        <c:scaling>
          <c:orientation val="minMax"/>
          <c:max val="106"/>
          <c:min val="9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dirty="0"/>
                  <a:t>粘弾性相対値（％）</a:t>
                </a:r>
                <a:endParaRPr lang="en-US" altLang="ja-JP" dirty="0"/>
              </a:p>
              <a:p>
                <a:pPr>
                  <a:defRPr/>
                </a:pPr>
                <a:endParaRPr lang="ja-JP" altLang="en-US"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908839344"/>
        <c:crosses val="autoZero"/>
        <c:crossBetween val="midCat"/>
      </c:valAx>
      <c:spPr>
        <a:noFill/>
        <a:ln>
          <a:noFill/>
        </a:ln>
        <a:effectLst>
          <a:glow rad="127000">
            <a:schemeClr val="tx1">
              <a:lumMod val="75000"/>
              <a:lumOff val="25000"/>
            </a:schemeClr>
          </a:glow>
        </a:effectLst>
      </c:spPr>
    </c:plotArea>
    <c:legend>
      <c:legendPos val="b"/>
      <c:layout>
        <c:manualLayout>
          <c:xMode val="edge"/>
          <c:yMode val="edge"/>
          <c:x val="0.20527060616221102"/>
          <c:y val="0.23411618920093497"/>
          <c:w val="0.15754991271276755"/>
          <c:h val="0.1452526516085838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6">
        <a:lumMod val="20000"/>
        <a:lumOff val="80000"/>
      </a:schemeClr>
    </a:solid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b="1" dirty="0"/>
              <a:t>角層皮膚水分量</a:t>
            </a:r>
            <a:endParaRPr lang="en-US" altLang="ja-JP" b="1" dirty="0"/>
          </a:p>
          <a:p>
            <a:pPr>
              <a:defRPr/>
            </a:pPr>
            <a:endParaRPr lang="ja-JP" altLang="en-US" dirty="0"/>
          </a:p>
        </c:rich>
      </c:tx>
      <c:layout>
        <c:manualLayout>
          <c:xMode val="edge"/>
          <c:yMode val="edge"/>
          <c:x val="0.39109250225537784"/>
          <c:y val="9.3023233101816975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3"/>
          <c:order val="3"/>
          <c:tx>
            <c:strRef>
              <c:f>'CM825'!$G$16</c:f>
              <c:strCache>
                <c:ptCount val="1"/>
                <c:pt idx="0">
                  <c:v>化粧水</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'CM825'!$H$12:$J$12</c:f>
              <c:numCache>
                <c:formatCode>General</c:formatCode>
                <c:ptCount val="3"/>
                <c:pt idx="0">
                  <c:v>0</c:v>
                </c:pt>
                <c:pt idx="1">
                  <c:v>15</c:v>
                </c:pt>
                <c:pt idx="2">
                  <c:v>30</c:v>
                </c:pt>
              </c:numCache>
            </c:numRef>
          </c:cat>
          <c:val>
            <c:numRef>
              <c:f>'CM825'!$H$16:$J$16</c:f>
              <c:numCache>
                <c:formatCode>General</c:formatCode>
                <c:ptCount val="3"/>
                <c:pt idx="0">
                  <c:v>100</c:v>
                </c:pt>
                <c:pt idx="1">
                  <c:v>195</c:v>
                </c:pt>
                <c:pt idx="2">
                  <c:v>179</c:v>
                </c:pt>
              </c:numCache>
            </c:numRef>
          </c:val>
          <c:smooth val="0"/>
          <c:extLst>
            <c:ext xmlns:c16="http://schemas.microsoft.com/office/drawing/2014/chart" uri="{C3380CC4-5D6E-409C-BE32-E72D297353CC}">
              <c16:uniqueId val="{00000000-2E38-436C-AB9B-FA3977F96D50}"/>
            </c:ext>
          </c:extLst>
        </c:ser>
        <c:ser>
          <c:idx val="5"/>
          <c:order val="5"/>
          <c:tx>
            <c:strRef>
              <c:f>'CM825'!$G$18</c:f>
              <c:strCache>
                <c:ptCount val="1"/>
                <c:pt idx="0">
                  <c:v>水</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'CM825'!$H$12:$J$12</c:f>
              <c:numCache>
                <c:formatCode>General</c:formatCode>
                <c:ptCount val="3"/>
                <c:pt idx="0">
                  <c:v>0</c:v>
                </c:pt>
                <c:pt idx="1">
                  <c:v>15</c:v>
                </c:pt>
                <c:pt idx="2">
                  <c:v>30</c:v>
                </c:pt>
              </c:numCache>
            </c:numRef>
          </c:cat>
          <c:val>
            <c:numRef>
              <c:f>'CM825'!$H$18:$J$18</c:f>
              <c:numCache>
                <c:formatCode>General</c:formatCode>
                <c:ptCount val="3"/>
                <c:pt idx="0">
                  <c:v>100</c:v>
                </c:pt>
                <c:pt idx="1">
                  <c:v>112</c:v>
                </c:pt>
                <c:pt idx="2">
                  <c:v>124</c:v>
                </c:pt>
              </c:numCache>
            </c:numRef>
          </c:val>
          <c:smooth val="0"/>
          <c:extLst>
            <c:ext xmlns:c16="http://schemas.microsoft.com/office/drawing/2014/chart" uri="{C3380CC4-5D6E-409C-BE32-E72D297353CC}">
              <c16:uniqueId val="{00000001-2E38-436C-AB9B-FA3977F96D50}"/>
            </c:ext>
          </c:extLst>
        </c:ser>
        <c:dLbls>
          <c:showLegendKey val="0"/>
          <c:showVal val="0"/>
          <c:showCatName val="0"/>
          <c:showSerName val="0"/>
          <c:showPercent val="0"/>
          <c:showBubbleSize val="0"/>
        </c:dLbls>
        <c:marker val="1"/>
        <c:smooth val="0"/>
        <c:axId val="437806367"/>
        <c:axId val="318831631"/>
        <c:extLst>
          <c:ext xmlns:c15="http://schemas.microsoft.com/office/drawing/2012/chart" uri="{02D57815-91ED-43cb-92C2-25804820EDAC}">
            <c15:filteredLineSeries>
              <c15:ser>
                <c:idx val="0"/>
                <c:order val="0"/>
                <c:tx>
                  <c:strRef>
                    <c:extLst>
                      <c:ext uri="{02D57815-91ED-43cb-92C2-25804820EDAC}">
                        <c15:formulaRef>
                          <c15:sqref>'CM825'!$G$13</c15:sqref>
                        </c15:formulaRef>
                      </c:ext>
                    </c:extLst>
                    <c:strCache>
                      <c:ptCount val="1"/>
                      <c:pt idx="0">
                        <c:v>望月</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extLst>
                      <c:ext uri="{02D57815-91ED-43cb-92C2-25804820EDAC}">
                        <c15:formulaRef>
                          <c15:sqref>'CM825'!$H$12:$J$12</c15:sqref>
                        </c15:formulaRef>
                      </c:ext>
                    </c:extLst>
                    <c:numCache>
                      <c:formatCode>General</c:formatCode>
                      <c:ptCount val="3"/>
                      <c:pt idx="0">
                        <c:v>0</c:v>
                      </c:pt>
                      <c:pt idx="1">
                        <c:v>15</c:v>
                      </c:pt>
                      <c:pt idx="2">
                        <c:v>30</c:v>
                      </c:pt>
                    </c:numCache>
                  </c:numRef>
                </c:cat>
                <c:val>
                  <c:numRef>
                    <c:extLst>
                      <c:ext uri="{02D57815-91ED-43cb-92C2-25804820EDAC}">
                        <c15:formulaRef>
                          <c15:sqref>'CM825'!$H$13:$J$13</c15:sqref>
                        </c15:formulaRef>
                      </c:ext>
                    </c:extLst>
                    <c:numCache>
                      <c:formatCode>General</c:formatCode>
                      <c:ptCount val="3"/>
                      <c:pt idx="0">
                        <c:v>100</c:v>
                      </c:pt>
                      <c:pt idx="1">
                        <c:v>207</c:v>
                      </c:pt>
                      <c:pt idx="2">
                        <c:v>131</c:v>
                      </c:pt>
                    </c:numCache>
                  </c:numRef>
                </c:val>
                <c:smooth val="0"/>
                <c:extLst>
                  <c:ext xmlns:c16="http://schemas.microsoft.com/office/drawing/2014/chart" uri="{C3380CC4-5D6E-409C-BE32-E72D297353CC}">
                    <c16:uniqueId val="{00000002-2E38-436C-AB9B-FA3977F96D50}"/>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'CM825'!$G$14</c15:sqref>
                        </c15:formulaRef>
                      </c:ext>
                    </c:extLst>
                    <c:strCache>
                      <c:ptCount val="1"/>
                      <c:pt idx="0">
                        <c:v>川本</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extLst xmlns:c15="http://schemas.microsoft.com/office/drawing/2012/chart">
                      <c:ext xmlns:c15="http://schemas.microsoft.com/office/drawing/2012/chart" uri="{02D57815-91ED-43cb-92C2-25804820EDAC}">
                        <c15:formulaRef>
                          <c15:sqref>'CM825'!$H$12:$J$12</c15:sqref>
                        </c15:formulaRef>
                      </c:ext>
                    </c:extLst>
                    <c:numCache>
                      <c:formatCode>General</c:formatCode>
                      <c:ptCount val="3"/>
                      <c:pt idx="0">
                        <c:v>0</c:v>
                      </c:pt>
                      <c:pt idx="1">
                        <c:v>15</c:v>
                      </c:pt>
                      <c:pt idx="2">
                        <c:v>30</c:v>
                      </c:pt>
                    </c:numCache>
                  </c:numRef>
                </c:cat>
                <c:val>
                  <c:numRef>
                    <c:extLst xmlns:c15="http://schemas.microsoft.com/office/drawing/2012/chart">
                      <c:ext xmlns:c15="http://schemas.microsoft.com/office/drawing/2012/chart" uri="{02D57815-91ED-43cb-92C2-25804820EDAC}">
                        <c15:formulaRef>
                          <c15:sqref>'CM825'!$H$14:$J$14</c15:sqref>
                        </c15:formulaRef>
                      </c:ext>
                    </c:extLst>
                    <c:numCache>
                      <c:formatCode>General</c:formatCode>
                      <c:ptCount val="3"/>
                      <c:pt idx="0">
                        <c:v>100</c:v>
                      </c:pt>
                      <c:pt idx="1">
                        <c:v>217</c:v>
                      </c:pt>
                      <c:pt idx="2">
                        <c:v>152</c:v>
                      </c:pt>
                    </c:numCache>
                  </c:numRef>
                </c:val>
                <c:smooth val="0"/>
                <c:extLst xmlns:c15="http://schemas.microsoft.com/office/drawing/2012/chart">
                  <c:ext xmlns:c16="http://schemas.microsoft.com/office/drawing/2014/chart" uri="{C3380CC4-5D6E-409C-BE32-E72D297353CC}">
                    <c16:uniqueId val="{00000003-2E38-436C-AB9B-FA3977F96D50}"/>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'CM825'!$G$15</c15:sqref>
                        </c15:formulaRef>
                      </c:ext>
                    </c:extLst>
                    <c:strCache>
                      <c:ptCount val="1"/>
                      <c:pt idx="0">
                        <c:v>中村</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extLst xmlns:c15="http://schemas.microsoft.com/office/drawing/2012/chart">
                      <c:ext xmlns:c15="http://schemas.microsoft.com/office/drawing/2012/chart" uri="{02D57815-91ED-43cb-92C2-25804820EDAC}">
                        <c15:formulaRef>
                          <c15:sqref>'CM825'!$H$12:$J$12</c15:sqref>
                        </c15:formulaRef>
                      </c:ext>
                    </c:extLst>
                    <c:numCache>
                      <c:formatCode>General</c:formatCode>
                      <c:ptCount val="3"/>
                      <c:pt idx="0">
                        <c:v>0</c:v>
                      </c:pt>
                      <c:pt idx="1">
                        <c:v>15</c:v>
                      </c:pt>
                      <c:pt idx="2">
                        <c:v>30</c:v>
                      </c:pt>
                    </c:numCache>
                  </c:numRef>
                </c:cat>
                <c:val>
                  <c:numRef>
                    <c:extLst xmlns:c15="http://schemas.microsoft.com/office/drawing/2012/chart">
                      <c:ext xmlns:c15="http://schemas.microsoft.com/office/drawing/2012/chart" uri="{02D57815-91ED-43cb-92C2-25804820EDAC}">
                        <c15:formulaRef>
                          <c15:sqref>'CM825'!$H$15:$J$15</c15:sqref>
                        </c15:formulaRef>
                      </c:ext>
                    </c:extLst>
                    <c:numCache>
                      <c:formatCode>General</c:formatCode>
                      <c:ptCount val="3"/>
                      <c:pt idx="0">
                        <c:v>100</c:v>
                      </c:pt>
                      <c:pt idx="1">
                        <c:v>136</c:v>
                      </c:pt>
                      <c:pt idx="2">
                        <c:v>122</c:v>
                      </c:pt>
                    </c:numCache>
                  </c:numRef>
                </c:val>
                <c:smooth val="0"/>
                <c:extLst xmlns:c15="http://schemas.microsoft.com/office/drawing/2012/chart">
                  <c:ext xmlns:c16="http://schemas.microsoft.com/office/drawing/2014/chart" uri="{C3380CC4-5D6E-409C-BE32-E72D297353CC}">
                    <c16:uniqueId val="{00000004-2E38-436C-AB9B-FA3977F96D50}"/>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'CM825'!$G$17</c15:sqref>
                        </c15:formulaRef>
                      </c:ext>
                    </c:extLst>
                    <c:strCache>
                      <c:ptCount val="1"/>
                      <c:pt idx="0">
                        <c:v>望月（水）</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extLst xmlns:c15="http://schemas.microsoft.com/office/drawing/2012/chart">
                      <c:ext xmlns:c15="http://schemas.microsoft.com/office/drawing/2012/chart" uri="{02D57815-91ED-43cb-92C2-25804820EDAC}">
                        <c15:formulaRef>
                          <c15:sqref>'CM825'!$H$12:$J$12</c15:sqref>
                        </c15:formulaRef>
                      </c:ext>
                    </c:extLst>
                    <c:numCache>
                      <c:formatCode>General</c:formatCode>
                      <c:ptCount val="3"/>
                      <c:pt idx="0">
                        <c:v>0</c:v>
                      </c:pt>
                      <c:pt idx="1">
                        <c:v>15</c:v>
                      </c:pt>
                      <c:pt idx="2">
                        <c:v>30</c:v>
                      </c:pt>
                    </c:numCache>
                  </c:numRef>
                </c:cat>
                <c:val>
                  <c:numRef>
                    <c:extLst xmlns:c15="http://schemas.microsoft.com/office/drawing/2012/chart">
                      <c:ext xmlns:c15="http://schemas.microsoft.com/office/drawing/2012/chart" uri="{02D57815-91ED-43cb-92C2-25804820EDAC}">
                        <c15:formulaRef>
                          <c15:sqref>'CM825'!$H$17:$J$17</c15:sqref>
                        </c15:formulaRef>
                      </c:ext>
                    </c:extLst>
                    <c:numCache>
                      <c:formatCode>General</c:formatCode>
                      <c:ptCount val="3"/>
                      <c:pt idx="0">
                        <c:v>100</c:v>
                      </c:pt>
                      <c:pt idx="1">
                        <c:v>79</c:v>
                      </c:pt>
                      <c:pt idx="2">
                        <c:v>84</c:v>
                      </c:pt>
                    </c:numCache>
                  </c:numRef>
                </c:val>
                <c:smooth val="0"/>
                <c:extLst xmlns:c15="http://schemas.microsoft.com/office/drawing/2012/chart">
                  <c:ext xmlns:c16="http://schemas.microsoft.com/office/drawing/2014/chart" uri="{C3380CC4-5D6E-409C-BE32-E72D297353CC}">
                    <c16:uniqueId val="{00000005-2E38-436C-AB9B-FA3977F96D50}"/>
                  </c:ext>
                </c:extLst>
              </c15:ser>
            </c15:filteredLineSeries>
          </c:ext>
        </c:extLst>
      </c:lineChart>
      <c:catAx>
        <c:axId val="437806367"/>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a:t>時間（分）</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318831631"/>
        <c:crosses val="autoZero"/>
        <c:auto val="0"/>
        <c:lblAlgn val="ctr"/>
        <c:lblOffset val="100"/>
        <c:tickLblSkip val="1"/>
        <c:noMultiLvlLbl val="0"/>
      </c:catAx>
      <c:valAx>
        <c:axId val="318831631"/>
        <c:scaling>
          <c:orientation val="minMax"/>
          <c:min val="5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ja-JP" altLang="en-US"/>
                  <a:t>角層皮膚水分量相対値（％）</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37806367"/>
        <c:crosses val="autoZero"/>
        <c:crossBetween val="midCat"/>
        <c:majorUnit val="50"/>
      </c:valAx>
      <c:spPr>
        <a:noFill/>
        <a:ln>
          <a:noFill/>
        </a:ln>
        <a:effectLst/>
      </c:spPr>
    </c:plotArea>
    <c:legend>
      <c:legendPos val="r"/>
      <c:layout>
        <c:manualLayout>
          <c:xMode val="edge"/>
          <c:yMode val="edge"/>
          <c:x val="0.12195105165358164"/>
          <c:y val="0.25610567200345563"/>
          <c:w val="0.1524390487867372"/>
          <c:h val="0.1046518697059464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lumMod val="20000"/>
        <a:lumOff val="80000"/>
      </a:schemeClr>
    </a:solid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ja-JP" altLang="en-US"/>
              <a:t>マスター タイトルの書式設定</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FCD2D7C-D3C2-47B1-A972-BD3D3F4A0BDB}" type="datetimeFigureOut">
              <a:rPr kumimoji="1" lang="ja-JP" altLang="en-US" smtClean="0"/>
              <a:t>2024/5/29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229DA6E-2903-4249-B9DB-9F182FFECB1A}" type="slidenum">
              <a:rPr kumimoji="1" lang="ja-JP" altLang="en-US" smtClean="0"/>
              <a:t>‹#›</a:t>
            </a:fld>
            <a:endParaRPr kumimoji="1" lang="ja-JP" altLang="en-US"/>
          </a:p>
        </p:txBody>
      </p:sp>
    </p:spTree>
    <p:extLst>
      <p:ext uri="{BB962C8B-B14F-4D97-AF65-F5344CB8AC3E}">
        <p14:creationId xmlns:p14="http://schemas.microsoft.com/office/powerpoint/2010/main" val="950984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FCD2D7C-D3C2-47B1-A972-BD3D3F4A0BDB}" type="datetimeFigureOut">
              <a:rPr kumimoji="1" lang="ja-JP" altLang="en-US" smtClean="0"/>
              <a:t>2024/5/29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229DA6E-2903-4249-B9DB-9F182FFECB1A}" type="slidenum">
              <a:rPr kumimoji="1" lang="ja-JP" altLang="en-US" smtClean="0"/>
              <a:t>‹#›</a:t>
            </a:fld>
            <a:endParaRPr kumimoji="1" lang="ja-JP" altLang="en-US"/>
          </a:p>
        </p:txBody>
      </p:sp>
    </p:spTree>
    <p:extLst>
      <p:ext uri="{BB962C8B-B14F-4D97-AF65-F5344CB8AC3E}">
        <p14:creationId xmlns:p14="http://schemas.microsoft.com/office/powerpoint/2010/main" val="1792862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FCD2D7C-D3C2-47B1-A972-BD3D3F4A0BDB}" type="datetimeFigureOut">
              <a:rPr kumimoji="1" lang="ja-JP" altLang="en-US" smtClean="0"/>
              <a:t>2024/5/29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229DA6E-2903-4249-B9DB-9F182FFECB1A}" type="slidenum">
              <a:rPr kumimoji="1" lang="ja-JP" altLang="en-US" smtClean="0"/>
              <a:t>‹#›</a:t>
            </a:fld>
            <a:endParaRPr kumimoji="1" lang="ja-JP" altLang="en-US"/>
          </a:p>
        </p:txBody>
      </p:sp>
    </p:spTree>
    <p:extLst>
      <p:ext uri="{BB962C8B-B14F-4D97-AF65-F5344CB8AC3E}">
        <p14:creationId xmlns:p14="http://schemas.microsoft.com/office/powerpoint/2010/main" val="3671742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ja-JP" altLang="en-US"/>
              <a:t>マスター タイトルの書式設定</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FCD2D7C-D3C2-47B1-A972-BD3D3F4A0BDB}" type="datetimeFigureOut">
              <a:rPr kumimoji="1" lang="ja-JP" altLang="en-US" smtClean="0"/>
              <a:t>2024/5/29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229DA6E-2903-4249-B9DB-9F182FFECB1A}" type="slidenum">
              <a:rPr kumimoji="1" lang="ja-JP" altLang="en-US" smtClean="0"/>
              <a:t>‹#›</a:t>
            </a:fld>
            <a:endParaRPr kumimoji="1" lang="ja-JP" altLang="en-US"/>
          </a:p>
        </p:txBody>
      </p:sp>
    </p:spTree>
    <p:extLst>
      <p:ext uri="{BB962C8B-B14F-4D97-AF65-F5344CB8AC3E}">
        <p14:creationId xmlns:p14="http://schemas.microsoft.com/office/powerpoint/2010/main" val="3565110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2" name="Content Placeholder 3"/>
          <p:cNvSpPr>
            <a:spLocks noGrp="1"/>
          </p:cNvSpPr>
          <p:nvPr>
            <p:ph sz="quarter" idx="13"/>
          </p:nvPr>
        </p:nvSpPr>
        <p:spPr>
          <a:xfrm>
            <a:off x="913774" y="3051012"/>
            <a:ext cx="5106027" cy="274018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3" name="Content Placeholder 5"/>
          <p:cNvSpPr>
            <a:spLocks noGrp="1"/>
          </p:cNvSpPr>
          <p:nvPr>
            <p:ph sz="quarter" idx="14"/>
          </p:nvPr>
        </p:nvSpPr>
        <p:spPr>
          <a:xfrm>
            <a:off x="6172200" y="3051012"/>
            <a:ext cx="5105401" cy="274018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FCD2D7C-D3C2-47B1-A972-BD3D3F4A0BDB}" type="datetimeFigureOut">
              <a:rPr kumimoji="1" lang="ja-JP" altLang="en-US" smtClean="0"/>
              <a:t>2024/5/29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229DA6E-2903-4249-B9DB-9F182FFECB1A}" type="slidenum">
              <a:rPr kumimoji="1" lang="ja-JP" altLang="en-US" smtClean="0"/>
              <a:t>‹#›</a:t>
            </a:fld>
            <a:endParaRPr kumimoji="1" lang="ja-JP" altLang="en-US"/>
          </a:p>
        </p:txBody>
      </p:sp>
    </p:spTree>
    <p:extLst>
      <p:ext uri="{BB962C8B-B14F-4D97-AF65-F5344CB8AC3E}">
        <p14:creationId xmlns:p14="http://schemas.microsoft.com/office/powerpoint/2010/main" val="4134040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FCD2D7C-D3C2-47B1-A972-BD3D3F4A0BDB}" type="datetimeFigureOut">
              <a:rPr kumimoji="1" lang="ja-JP" altLang="en-US" smtClean="0"/>
              <a:t>2024/5/29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229DA6E-2903-4249-B9DB-9F182FFECB1A}" type="slidenum">
              <a:rPr kumimoji="1" lang="ja-JP" altLang="en-US" smtClean="0"/>
              <a:t>‹#›</a:t>
            </a:fld>
            <a:endParaRPr kumimoji="1" lang="ja-JP" altLang="en-US"/>
          </a:p>
        </p:txBody>
      </p:sp>
    </p:spTree>
    <p:extLst>
      <p:ext uri="{BB962C8B-B14F-4D97-AF65-F5344CB8AC3E}">
        <p14:creationId xmlns:p14="http://schemas.microsoft.com/office/powerpoint/2010/main" val="1822408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CFCD2D7C-D3C2-47B1-A972-BD3D3F4A0BDB}" type="datetimeFigureOut">
              <a:rPr kumimoji="1" lang="ja-JP" altLang="en-US" smtClean="0"/>
              <a:t>2024/5/29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229DA6E-2903-4249-B9DB-9F182FFECB1A}" type="slidenum">
              <a:rPr kumimoji="1" lang="ja-JP" altLang="en-US" smtClean="0"/>
              <a:t>‹#›</a:t>
            </a:fld>
            <a:endParaRPr kumimoji="1" lang="ja-JP" altLang="en-US"/>
          </a:p>
        </p:txBody>
      </p:sp>
    </p:spTree>
    <p:extLst>
      <p:ext uri="{BB962C8B-B14F-4D97-AF65-F5344CB8AC3E}">
        <p14:creationId xmlns:p14="http://schemas.microsoft.com/office/powerpoint/2010/main" val="2931516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ja-JP" altLang="en-US"/>
              <a:t>マスター タイトルの書式設定</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FCD2D7C-D3C2-47B1-A972-BD3D3F4A0BDB}" type="datetimeFigureOut">
              <a:rPr kumimoji="1" lang="ja-JP" altLang="en-US" smtClean="0"/>
              <a:t>2024/5/29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229DA6E-2903-4249-B9DB-9F182FFECB1A}" type="slidenum">
              <a:rPr kumimoji="1" lang="ja-JP" altLang="en-US" smtClean="0"/>
              <a:t>‹#›</a:t>
            </a:fld>
            <a:endParaRPr kumimoji="1" lang="ja-JP" altLang="en-US"/>
          </a:p>
        </p:txBody>
      </p:sp>
    </p:spTree>
    <p:extLst>
      <p:ext uri="{BB962C8B-B14F-4D97-AF65-F5344CB8AC3E}">
        <p14:creationId xmlns:p14="http://schemas.microsoft.com/office/powerpoint/2010/main" val="346186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FCD2D7C-D3C2-47B1-A972-BD3D3F4A0BDB}" type="datetimeFigureOut">
              <a:rPr kumimoji="1" lang="ja-JP" altLang="en-US" smtClean="0"/>
              <a:t>2024/5/29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229DA6E-2903-4249-B9DB-9F182FFECB1A}" type="slidenum">
              <a:rPr kumimoji="1" lang="ja-JP" altLang="en-US" smtClean="0"/>
              <a:t>‹#›</a:t>
            </a:fld>
            <a:endParaRPr kumimoji="1" lang="ja-JP" altLang="en-US"/>
          </a:p>
        </p:txBody>
      </p:sp>
    </p:spTree>
    <p:extLst>
      <p:ext uri="{BB962C8B-B14F-4D97-AF65-F5344CB8AC3E}">
        <p14:creationId xmlns:p14="http://schemas.microsoft.com/office/powerpoint/2010/main" val="2197966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パノラマ写真 (キャプション付き)">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FCD2D7C-D3C2-47B1-A972-BD3D3F4A0BDB}" type="datetimeFigureOut">
              <a:rPr kumimoji="1" lang="ja-JP" altLang="en-US" smtClean="0"/>
              <a:t>2024/5/29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229DA6E-2903-4249-B9DB-9F182FFECB1A}" type="slidenum">
              <a:rPr kumimoji="1" lang="ja-JP" altLang="en-US" smtClean="0"/>
              <a:t>‹#›</a:t>
            </a:fld>
            <a:endParaRPr kumimoji="1" lang="ja-JP" altLang="en-US"/>
          </a:p>
        </p:txBody>
      </p:sp>
    </p:spTree>
    <p:extLst>
      <p:ext uri="{BB962C8B-B14F-4D97-AF65-F5344CB8AC3E}">
        <p14:creationId xmlns:p14="http://schemas.microsoft.com/office/powerpoint/2010/main" val="1697389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FCD2D7C-D3C2-47B1-A972-BD3D3F4A0BDB}" type="datetimeFigureOut">
              <a:rPr kumimoji="1" lang="ja-JP" altLang="en-US" smtClean="0"/>
              <a:t>2024/5/29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229DA6E-2903-4249-B9DB-9F182FFECB1A}" type="slidenum">
              <a:rPr kumimoji="1" lang="ja-JP" altLang="en-US" smtClean="0"/>
              <a:t>‹#›</a:t>
            </a:fld>
            <a:endParaRPr kumimoji="1" lang="ja-JP" altLang="en-US"/>
          </a:p>
        </p:txBody>
      </p:sp>
    </p:spTree>
    <p:extLst>
      <p:ext uri="{BB962C8B-B14F-4D97-AF65-F5344CB8AC3E}">
        <p14:creationId xmlns:p14="http://schemas.microsoft.com/office/powerpoint/2010/main" val="2048723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ja-JP" altLang="en-US"/>
              <a:t>マスター タイトルの書式設定</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FCD2D7C-D3C2-47B1-A972-BD3D3F4A0BDB}" type="datetimeFigureOut">
              <a:rPr kumimoji="1" lang="ja-JP" altLang="en-US" smtClean="0"/>
              <a:t>2024/5/29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229DA6E-2903-4249-B9DB-9F182FFECB1A}" type="slidenum">
              <a:rPr kumimoji="1" lang="ja-JP" altLang="en-US" smtClean="0"/>
              <a:t>‹#›</a:t>
            </a:fld>
            <a:endParaRPr kumimoji="1" lang="ja-JP" alt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172238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FCD2D7C-D3C2-47B1-A972-BD3D3F4A0BDB}" type="datetimeFigureOut">
              <a:rPr kumimoji="1" lang="ja-JP" altLang="en-US" smtClean="0"/>
              <a:t>2024/5/29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229DA6E-2903-4249-B9DB-9F182FFECB1A}" type="slidenum">
              <a:rPr kumimoji="1" lang="ja-JP" altLang="en-US" smtClean="0"/>
              <a:t>‹#›</a:t>
            </a:fld>
            <a:endParaRPr kumimoji="1" lang="ja-JP" altLang="en-US"/>
          </a:p>
        </p:txBody>
      </p:sp>
    </p:spTree>
    <p:extLst>
      <p:ext uri="{BB962C8B-B14F-4D97-AF65-F5344CB8AC3E}">
        <p14:creationId xmlns:p14="http://schemas.microsoft.com/office/powerpoint/2010/main" val="290048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段">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ja-JP" altLang="en-US"/>
              <a:t>マスター タイトルの書式設定</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3" name="Date Placeholder 2"/>
          <p:cNvSpPr>
            <a:spLocks noGrp="1"/>
          </p:cNvSpPr>
          <p:nvPr>
            <p:ph type="dt" sz="half" idx="10"/>
          </p:nvPr>
        </p:nvSpPr>
        <p:spPr/>
        <p:txBody>
          <a:bodyPr/>
          <a:lstStyle/>
          <a:p>
            <a:fld id="{CFCD2D7C-D3C2-47B1-A972-BD3D3F4A0BDB}" type="datetimeFigureOut">
              <a:rPr kumimoji="1" lang="ja-JP" altLang="en-US" smtClean="0"/>
              <a:t>2024/5/29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229DA6E-2903-4249-B9DB-9F182FFECB1A}" type="slidenum">
              <a:rPr kumimoji="1" lang="ja-JP" altLang="en-US" smtClean="0"/>
              <a:t>‹#›</a:t>
            </a:fld>
            <a:endParaRPr kumimoji="1" lang="ja-JP" altLang="en-US"/>
          </a:p>
        </p:txBody>
      </p:sp>
    </p:spTree>
    <p:extLst>
      <p:ext uri="{BB962C8B-B14F-4D97-AF65-F5344CB8AC3E}">
        <p14:creationId xmlns:p14="http://schemas.microsoft.com/office/powerpoint/2010/main" val="35819583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つの画像列">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ja-JP" altLang="en-US"/>
              <a:t>マスター タイトルの書式設定</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3" name="Date Placeholder 2"/>
          <p:cNvSpPr>
            <a:spLocks noGrp="1"/>
          </p:cNvSpPr>
          <p:nvPr>
            <p:ph type="dt" sz="half" idx="10"/>
          </p:nvPr>
        </p:nvSpPr>
        <p:spPr/>
        <p:txBody>
          <a:bodyPr/>
          <a:lstStyle/>
          <a:p>
            <a:fld id="{CFCD2D7C-D3C2-47B1-A972-BD3D3F4A0BDB}" type="datetimeFigureOut">
              <a:rPr kumimoji="1" lang="ja-JP" altLang="en-US" smtClean="0"/>
              <a:t>2024/5/29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229DA6E-2903-4249-B9DB-9F182FFECB1A}" type="slidenum">
              <a:rPr kumimoji="1" lang="ja-JP" altLang="en-US" smtClean="0"/>
              <a:t>‹#›</a:t>
            </a:fld>
            <a:endParaRPr kumimoji="1" lang="ja-JP" altLang="en-US"/>
          </a:p>
        </p:txBody>
      </p:sp>
    </p:spTree>
    <p:extLst>
      <p:ext uri="{BB962C8B-B14F-4D97-AF65-F5344CB8AC3E}">
        <p14:creationId xmlns:p14="http://schemas.microsoft.com/office/powerpoint/2010/main" val="25389567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FCD2D7C-D3C2-47B1-A972-BD3D3F4A0BDB}" type="datetimeFigureOut">
              <a:rPr kumimoji="1" lang="ja-JP" altLang="en-US" smtClean="0"/>
              <a:t>2024/5/29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229DA6E-2903-4249-B9DB-9F182FFECB1A}" type="slidenum">
              <a:rPr kumimoji="1" lang="ja-JP" altLang="en-US" smtClean="0"/>
              <a:t>‹#›</a:t>
            </a:fld>
            <a:endParaRPr kumimoji="1" lang="ja-JP" altLang="en-US"/>
          </a:p>
        </p:txBody>
      </p:sp>
    </p:spTree>
    <p:extLst>
      <p:ext uri="{BB962C8B-B14F-4D97-AF65-F5344CB8AC3E}">
        <p14:creationId xmlns:p14="http://schemas.microsoft.com/office/powerpoint/2010/main" val="26552345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ja-JP" altLang="en-US"/>
              <a:t>マスター タイトルの書式設定</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FCD2D7C-D3C2-47B1-A972-BD3D3F4A0BDB}" type="datetimeFigureOut">
              <a:rPr kumimoji="1" lang="ja-JP" altLang="en-US" smtClean="0"/>
              <a:t>2024/5/29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229DA6E-2903-4249-B9DB-9F182FFECB1A}" type="slidenum">
              <a:rPr kumimoji="1" lang="ja-JP" altLang="en-US" smtClean="0"/>
              <a:t>‹#›</a:t>
            </a:fld>
            <a:endParaRPr kumimoji="1" lang="ja-JP" altLang="en-US"/>
          </a:p>
        </p:txBody>
      </p:sp>
    </p:spTree>
    <p:extLst>
      <p:ext uri="{BB962C8B-B14F-4D97-AF65-F5344CB8AC3E}">
        <p14:creationId xmlns:p14="http://schemas.microsoft.com/office/powerpoint/2010/main" val="1211291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CFCD2D7C-D3C2-47B1-A972-BD3D3F4A0BDB}" type="datetimeFigureOut">
              <a:rPr kumimoji="1" lang="ja-JP" altLang="en-US" smtClean="0"/>
              <a:t>2024/5/29</a:t>
            </a:fld>
            <a:endParaRPr kumimoji="1" lang="ja-JP" alt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kumimoji="1" lang="ja-JP" alt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1229DA6E-2903-4249-B9DB-9F182FFECB1A}" type="slidenum">
              <a:rPr kumimoji="1" lang="ja-JP" altLang="en-US" smtClean="0"/>
              <a:t>‹#›</a:t>
            </a:fld>
            <a:endParaRPr kumimoji="1" lang="ja-JP" altLang="en-US"/>
          </a:p>
        </p:txBody>
      </p:sp>
    </p:spTree>
    <p:extLst>
      <p:ext uri="{BB962C8B-B14F-4D97-AF65-F5344CB8AC3E}">
        <p14:creationId xmlns:p14="http://schemas.microsoft.com/office/powerpoint/2010/main" val="2019414033"/>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 id="2147483806" r:id="rId15"/>
    <p:sldLayoutId id="2147483807" r:id="rId16"/>
    <p:sldLayoutId id="2147483808" r:id="rId17"/>
  </p:sldLayoutIdLst>
  <p:txStyles>
    <p:titleStyle>
      <a:lvl1pPr algn="ctr" defTabSz="914400" rtl="0" eaLnBrk="1" latinLnBrk="0" hangingPunct="1">
        <a:lnSpc>
          <a:spcPct val="90000"/>
        </a:lnSpc>
        <a:spcBef>
          <a:spcPct val="0"/>
        </a:spcBef>
        <a:buNone/>
        <a:defRPr kumimoji="1"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kumimoji="1"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kumimoji="1"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kumimoji="1"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ngall.com/flower-petals-png" TargetMode="External"/><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hyperlink" Target="https://creativecommons.org/licenses/by-nc/3.0/" TargetMode="Externa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image" Target="../media/image23.tmp"/><Relationship Id="rId1" Type="http://schemas.openxmlformats.org/officeDocument/2006/relationships/slideLayout" Target="../slideLayouts/slideLayout7.xml"/><Relationship Id="rId4" Type="http://schemas.openxmlformats.org/officeDocument/2006/relationships/image" Target="../media/image25.tmp"/></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E67CA4-DA99-97E3-0C8C-9D2F5C4BFBEA}"/>
              </a:ext>
            </a:extLst>
          </p:cNvPr>
          <p:cNvSpPr>
            <a:spLocks noGrp="1"/>
          </p:cNvSpPr>
          <p:nvPr>
            <p:ph type="ctrTitle"/>
          </p:nvPr>
        </p:nvSpPr>
        <p:spPr/>
        <p:txBody>
          <a:bodyPr/>
          <a:lstStyle/>
          <a:p>
            <a:r>
              <a:rPr kumimoji="1" lang="ja-JP" altLang="en-US" dirty="0"/>
              <a:t>発酵分解卵殻膜</a:t>
            </a:r>
          </a:p>
        </p:txBody>
      </p:sp>
      <p:sp>
        <p:nvSpPr>
          <p:cNvPr id="3" name="字幕 2">
            <a:extLst>
              <a:ext uri="{FF2B5EF4-FFF2-40B4-BE49-F238E27FC236}">
                <a16:creationId xmlns:a16="http://schemas.microsoft.com/office/drawing/2014/main" id="{27EDCAFD-E798-AA45-AA48-D31E0E3E43CA}"/>
              </a:ext>
            </a:extLst>
          </p:cNvPr>
          <p:cNvSpPr>
            <a:spLocks noGrp="1"/>
          </p:cNvSpPr>
          <p:nvPr>
            <p:ph type="subTitle" idx="1"/>
          </p:nvPr>
        </p:nvSpPr>
        <p:spPr>
          <a:xfrm>
            <a:off x="1561706" y="3970862"/>
            <a:ext cx="9070848" cy="457201"/>
          </a:xfrm>
        </p:spPr>
        <p:txBody>
          <a:bodyPr>
            <a:noAutofit/>
          </a:bodyPr>
          <a:lstStyle/>
          <a:p>
            <a:r>
              <a:rPr kumimoji="1" lang="ja-JP" altLang="en-US" sz="2400" dirty="0"/>
              <a:t>卵殻膜と萩の露のコラボ　発酵麹原料</a:t>
            </a:r>
          </a:p>
        </p:txBody>
      </p:sp>
      <p:sp>
        <p:nvSpPr>
          <p:cNvPr id="4" name="テキスト ボックス 3">
            <a:extLst>
              <a:ext uri="{FF2B5EF4-FFF2-40B4-BE49-F238E27FC236}">
                <a16:creationId xmlns:a16="http://schemas.microsoft.com/office/drawing/2014/main" id="{CA712E01-6138-E928-D290-96F601BD2DB2}"/>
              </a:ext>
            </a:extLst>
          </p:cNvPr>
          <p:cNvSpPr txBox="1"/>
          <p:nvPr/>
        </p:nvSpPr>
        <p:spPr>
          <a:xfrm>
            <a:off x="5238206" y="4854601"/>
            <a:ext cx="5319727" cy="461665"/>
          </a:xfrm>
          <a:prstGeom prst="rect">
            <a:avLst/>
          </a:prstGeom>
          <a:noFill/>
        </p:spPr>
        <p:txBody>
          <a:bodyPr wrap="square" rtlCol="0">
            <a:spAutoFit/>
          </a:bodyPr>
          <a:lstStyle/>
          <a:p>
            <a:r>
              <a:rPr kumimoji="1" lang="ja-JP" altLang="en-US" sz="2400" b="1" dirty="0">
                <a:solidFill>
                  <a:schemeClr val="accent6">
                    <a:lumMod val="50000"/>
                  </a:schemeClr>
                </a:solidFill>
              </a:rPr>
              <a:t>バイオサイエンステクノロジー株式会社</a:t>
            </a:r>
          </a:p>
        </p:txBody>
      </p:sp>
      <p:pic>
        <p:nvPicPr>
          <p:cNvPr id="6" name="図 5">
            <a:extLst>
              <a:ext uri="{FF2B5EF4-FFF2-40B4-BE49-F238E27FC236}">
                <a16:creationId xmlns:a16="http://schemas.microsoft.com/office/drawing/2014/main" id="{A15DB999-C477-7CE3-AE2E-142F70B856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5415" y="149830"/>
            <a:ext cx="1998133" cy="1002189"/>
          </a:xfrm>
          <a:prstGeom prst="rect">
            <a:avLst/>
          </a:prstGeom>
        </p:spPr>
      </p:pic>
    </p:spTree>
    <p:extLst>
      <p:ext uri="{BB962C8B-B14F-4D97-AF65-F5344CB8AC3E}">
        <p14:creationId xmlns:p14="http://schemas.microsoft.com/office/powerpoint/2010/main" val="1120994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図 18">
            <a:extLst>
              <a:ext uri="{FF2B5EF4-FFF2-40B4-BE49-F238E27FC236}">
                <a16:creationId xmlns:a16="http://schemas.microsoft.com/office/drawing/2014/main" id="{F556B7EB-2D09-6F70-0CDF-9225AF283C3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420837" y="0"/>
            <a:ext cx="10367806" cy="6858000"/>
          </a:xfrm>
          <a:prstGeom prst="rect">
            <a:avLst/>
          </a:prstGeom>
          <a:effectLst>
            <a:softEdge rad="0"/>
          </a:effectLst>
        </p:spPr>
      </p:pic>
      <p:sp>
        <p:nvSpPr>
          <p:cNvPr id="20" name="テキスト ボックス 19">
            <a:extLst>
              <a:ext uri="{FF2B5EF4-FFF2-40B4-BE49-F238E27FC236}">
                <a16:creationId xmlns:a16="http://schemas.microsoft.com/office/drawing/2014/main" id="{1252DB87-DB7F-3A37-A500-AFF5F05C9F6D}"/>
              </a:ext>
            </a:extLst>
          </p:cNvPr>
          <p:cNvSpPr txBox="1"/>
          <p:nvPr/>
        </p:nvSpPr>
        <p:spPr>
          <a:xfrm>
            <a:off x="1420837" y="6858000"/>
            <a:ext cx="10367806" cy="230832"/>
          </a:xfrm>
          <a:prstGeom prst="rect">
            <a:avLst/>
          </a:prstGeom>
          <a:noFill/>
          <a:effectLst>
            <a:softEdge rad="0"/>
          </a:effectLst>
        </p:spPr>
        <p:txBody>
          <a:bodyPr wrap="square" rtlCol="0">
            <a:spAutoFit/>
          </a:bodyPr>
          <a:lstStyle/>
          <a:p>
            <a:r>
              <a:rPr lang="ja-JP" altLang="en-US" sz="900">
                <a:hlinkClick r:id="rId3" tooltip="https://www.pngall.com/flower-petals-png"/>
              </a:rPr>
              <a:t>この写真</a:t>
            </a:r>
            <a:r>
              <a:rPr lang="ja-JP" altLang="en-US" sz="900"/>
              <a:t> の作成者 不明な作成者 は </a:t>
            </a:r>
            <a:r>
              <a:rPr lang="ja-JP" altLang="en-US" sz="900">
                <a:hlinkClick r:id="rId4" tooltip="https://creativecommons.org/licenses/by-nc/3.0/"/>
              </a:rPr>
              <a:t>CC BY-NC</a:t>
            </a:r>
            <a:r>
              <a:rPr lang="ja-JP" altLang="en-US" sz="900"/>
              <a:t> のライセンスを許諾されています</a:t>
            </a:r>
          </a:p>
        </p:txBody>
      </p:sp>
      <p:sp>
        <p:nvSpPr>
          <p:cNvPr id="7" name="楕円 6">
            <a:extLst>
              <a:ext uri="{FF2B5EF4-FFF2-40B4-BE49-F238E27FC236}">
                <a16:creationId xmlns:a16="http://schemas.microsoft.com/office/drawing/2014/main" id="{8C3C61FE-5BC6-6118-B753-69311D4042E3}"/>
              </a:ext>
            </a:extLst>
          </p:cNvPr>
          <p:cNvSpPr/>
          <p:nvPr/>
        </p:nvSpPr>
        <p:spPr>
          <a:xfrm>
            <a:off x="1348358" y="3005160"/>
            <a:ext cx="4323150" cy="3472975"/>
          </a:xfrm>
          <a:prstGeom prst="ellipse">
            <a:avLst/>
          </a:prstGeom>
          <a:solidFill>
            <a:schemeClr val="accent6">
              <a:lumMod val="20000"/>
              <a:lumOff val="80000"/>
              <a:alpha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楕円 7">
            <a:extLst>
              <a:ext uri="{FF2B5EF4-FFF2-40B4-BE49-F238E27FC236}">
                <a16:creationId xmlns:a16="http://schemas.microsoft.com/office/drawing/2014/main" id="{2CBCE393-9405-4534-6F96-233009E4E181}"/>
              </a:ext>
            </a:extLst>
          </p:cNvPr>
          <p:cNvSpPr/>
          <p:nvPr/>
        </p:nvSpPr>
        <p:spPr>
          <a:xfrm>
            <a:off x="6347252" y="3005160"/>
            <a:ext cx="4427687" cy="3491777"/>
          </a:xfrm>
          <a:prstGeom prst="ellipse">
            <a:avLst/>
          </a:prstGeom>
          <a:solidFill>
            <a:srgbClr val="F1F1DF">
              <a:alpha val="6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BFF32361-0098-6F80-1E21-4AF06B73E6AE}"/>
              </a:ext>
            </a:extLst>
          </p:cNvPr>
          <p:cNvSpPr/>
          <p:nvPr/>
        </p:nvSpPr>
        <p:spPr>
          <a:xfrm>
            <a:off x="3708482" y="1294878"/>
            <a:ext cx="4427687" cy="3129819"/>
          </a:xfrm>
          <a:prstGeom prst="ellipse">
            <a:avLst/>
          </a:prstGeom>
          <a:solidFill>
            <a:schemeClr val="accent4">
              <a:lumMod val="20000"/>
              <a:lumOff val="80000"/>
              <a:alpha val="5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B8B6BFF-F804-1D02-1FBF-1DE9D1FED644}"/>
              </a:ext>
            </a:extLst>
          </p:cNvPr>
          <p:cNvSpPr txBox="1"/>
          <p:nvPr/>
        </p:nvSpPr>
        <p:spPr>
          <a:xfrm>
            <a:off x="559133" y="315520"/>
            <a:ext cx="3361289" cy="923330"/>
          </a:xfrm>
          <a:prstGeom prst="rect">
            <a:avLst/>
          </a:prstGeom>
          <a:noFill/>
        </p:spPr>
        <p:txBody>
          <a:bodyPr wrap="square" rtlCol="0">
            <a:spAutoFit/>
          </a:bodyPr>
          <a:lstStyle/>
          <a:p>
            <a:r>
              <a:rPr kumimoji="1" lang="en-US" altLang="ja-JP" sz="5400" b="1" dirty="0">
                <a:solidFill>
                  <a:schemeClr val="tx2"/>
                </a:solidFill>
                <a:effectLst/>
                <a:latin typeface="BIZ UDP明朝 Medium" panose="02020500000000000000" pitchFamily="18" charset="-128"/>
                <a:ea typeface="BIZ UDP明朝 Medium" panose="02020500000000000000" pitchFamily="18" charset="-128"/>
              </a:rPr>
              <a:t>3</a:t>
            </a:r>
            <a:r>
              <a:rPr kumimoji="1" lang="ja-JP" altLang="en-US" sz="5400" b="1" dirty="0">
                <a:solidFill>
                  <a:schemeClr val="tx2"/>
                </a:solidFill>
                <a:effectLst/>
                <a:latin typeface="BIZ UDP明朝 Medium" panose="02020500000000000000" pitchFamily="18" charset="-128"/>
                <a:ea typeface="BIZ UDP明朝 Medium" panose="02020500000000000000" pitchFamily="18" charset="-128"/>
              </a:rPr>
              <a:t>つの要素</a:t>
            </a:r>
          </a:p>
        </p:txBody>
      </p:sp>
      <p:sp>
        <p:nvSpPr>
          <p:cNvPr id="3" name="テキスト ボックス 2">
            <a:extLst>
              <a:ext uri="{FF2B5EF4-FFF2-40B4-BE49-F238E27FC236}">
                <a16:creationId xmlns:a16="http://schemas.microsoft.com/office/drawing/2014/main" id="{E07F4512-ADDD-D660-57F4-5220D1691B7A}"/>
              </a:ext>
            </a:extLst>
          </p:cNvPr>
          <p:cNvSpPr txBox="1"/>
          <p:nvPr/>
        </p:nvSpPr>
        <p:spPr>
          <a:xfrm>
            <a:off x="4545920" y="1641902"/>
            <a:ext cx="2723823" cy="1107996"/>
          </a:xfrm>
          <a:prstGeom prst="rect">
            <a:avLst/>
          </a:prstGeom>
          <a:noFill/>
          <a:effectLst>
            <a:glow rad="215900">
              <a:schemeClr val="accent2">
                <a:satMod val="175000"/>
                <a:alpha val="40000"/>
              </a:schemeClr>
            </a:glow>
          </a:effectLst>
        </p:spPr>
        <p:txBody>
          <a:bodyPr wrap="none" rtlCol="0">
            <a:spAutoFit/>
          </a:bodyPr>
          <a:lstStyle/>
          <a:p>
            <a:r>
              <a:rPr kumimoji="1" lang="ja-JP" altLang="en-US" sz="6600" dirty="0">
                <a:solidFill>
                  <a:schemeClr val="accent6">
                    <a:lumMod val="50000"/>
                  </a:schemeClr>
                </a:solidFill>
                <a:effectLst/>
                <a:latin typeface="HGP明朝E" panose="02020900000000000000" pitchFamily="18" charset="-128"/>
                <a:ea typeface="HGP明朝E" panose="02020900000000000000" pitchFamily="18" charset="-128"/>
              </a:rPr>
              <a:t>卵殻膜</a:t>
            </a:r>
          </a:p>
        </p:txBody>
      </p:sp>
      <p:sp>
        <p:nvSpPr>
          <p:cNvPr id="4" name="テキスト ボックス 3">
            <a:extLst>
              <a:ext uri="{FF2B5EF4-FFF2-40B4-BE49-F238E27FC236}">
                <a16:creationId xmlns:a16="http://schemas.microsoft.com/office/drawing/2014/main" id="{B4402FF6-983D-7CB1-66E4-AB14B678CFCC}"/>
              </a:ext>
            </a:extLst>
          </p:cNvPr>
          <p:cNvSpPr txBox="1"/>
          <p:nvPr/>
        </p:nvSpPr>
        <p:spPr>
          <a:xfrm>
            <a:off x="2349069" y="3870258"/>
            <a:ext cx="2031325" cy="1200329"/>
          </a:xfrm>
          <a:prstGeom prst="rect">
            <a:avLst/>
          </a:prstGeom>
          <a:noFill/>
        </p:spPr>
        <p:txBody>
          <a:bodyPr wrap="none" rtlCol="0">
            <a:spAutoFit/>
          </a:bodyPr>
          <a:lstStyle/>
          <a:p>
            <a:r>
              <a:rPr kumimoji="1" lang="ja-JP" altLang="en-US" sz="7200" dirty="0">
                <a:solidFill>
                  <a:schemeClr val="accent4">
                    <a:lumMod val="75000"/>
                  </a:schemeClr>
                </a:solidFill>
                <a:latin typeface="HGP明朝E" panose="02020900000000000000" pitchFamily="18" charset="-128"/>
                <a:ea typeface="HGP明朝E" panose="02020900000000000000" pitchFamily="18" charset="-128"/>
              </a:rPr>
              <a:t>発酵</a:t>
            </a:r>
          </a:p>
        </p:txBody>
      </p:sp>
      <p:sp>
        <p:nvSpPr>
          <p:cNvPr id="5" name="テキスト ボックス 4">
            <a:extLst>
              <a:ext uri="{FF2B5EF4-FFF2-40B4-BE49-F238E27FC236}">
                <a16:creationId xmlns:a16="http://schemas.microsoft.com/office/drawing/2014/main" id="{90A0F68F-3C4B-D2CE-F0BB-4BDE49201798}"/>
              </a:ext>
            </a:extLst>
          </p:cNvPr>
          <p:cNvSpPr txBox="1"/>
          <p:nvPr/>
        </p:nvSpPr>
        <p:spPr>
          <a:xfrm>
            <a:off x="7594400" y="3761172"/>
            <a:ext cx="2295330" cy="1200329"/>
          </a:xfrm>
          <a:prstGeom prst="rect">
            <a:avLst/>
          </a:prstGeom>
          <a:noFill/>
          <a:effectLst>
            <a:glow rad="127000">
              <a:schemeClr val="accent5">
                <a:lumMod val="75000"/>
              </a:schemeClr>
            </a:glow>
          </a:effectLst>
        </p:spPr>
        <p:txBody>
          <a:bodyPr wrap="square" rtlCol="0">
            <a:spAutoFit/>
          </a:bodyPr>
          <a:lstStyle/>
          <a:p>
            <a:r>
              <a:rPr kumimoji="1" lang="ja-JP" altLang="en-US" sz="7200" dirty="0">
                <a:solidFill>
                  <a:schemeClr val="accent3">
                    <a:lumMod val="75000"/>
                  </a:schemeClr>
                </a:solidFill>
                <a:latin typeface="HGP明朝E" panose="02020900000000000000" pitchFamily="18" charset="-128"/>
                <a:ea typeface="HGP明朝E" panose="02020900000000000000" pitchFamily="18" charset="-128"/>
              </a:rPr>
              <a:t>酒粕</a:t>
            </a:r>
          </a:p>
        </p:txBody>
      </p:sp>
      <p:sp>
        <p:nvSpPr>
          <p:cNvPr id="9" name="テキスト ボックス 8">
            <a:extLst>
              <a:ext uri="{FF2B5EF4-FFF2-40B4-BE49-F238E27FC236}">
                <a16:creationId xmlns:a16="http://schemas.microsoft.com/office/drawing/2014/main" id="{2BCFA86A-8848-2BF6-A499-3F1069A6815C}"/>
              </a:ext>
            </a:extLst>
          </p:cNvPr>
          <p:cNvSpPr txBox="1"/>
          <p:nvPr/>
        </p:nvSpPr>
        <p:spPr>
          <a:xfrm>
            <a:off x="5040804" y="2837842"/>
            <a:ext cx="1744388" cy="923330"/>
          </a:xfrm>
          <a:prstGeom prst="rect">
            <a:avLst/>
          </a:prstGeom>
          <a:noFill/>
        </p:spPr>
        <p:txBody>
          <a:bodyPr wrap="none" rtlCol="0">
            <a:spAutoFit/>
          </a:bodyPr>
          <a:lstStyle/>
          <a:p>
            <a:r>
              <a:rPr kumimoji="1" lang="ja-JP" altLang="en-US" b="1" dirty="0"/>
              <a:t>アミノ酸ペプチド</a:t>
            </a:r>
            <a:endParaRPr kumimoji="1" lang="en-US" altLang="ja-JP" b="1" dirty="0"/>
          </a:p>
          <a:p>
            <a:r>
              <a:rPr kumimoji="1" lang="ja-JP" altLang="en-US" b="1" dirty="0"/>
              <a:t>コラーゲン</a:t>
            </a:r>
            <a:endParaRPr kumimoji="1" lang="en-US" altLang="ja-JP" b="1" dirty="0"/>
          </a:p>
          <a:p>
            <a:r>
              <a:rPr kumimoji="1" lang="ja-JP" altLang="en-US" b="1" dirty="0"/>
              <a:t>ヒアルロン酸等</a:t>
            </a:r>
          </a:p>
        </p:txBody>
      </p:sp>
      <p:sp>
        <p:nvSpPr>
          <p:cNvPr id="12" name="テキスト ボックス 11">
            <a:extLst>
              <a:ext uri="{FF2B5EF4-FFF2-40B4-BE49-F238E27FC236}">
                <a16:creationId xmlns:a16="http://schemas.microsoft.com/office/drawing/2014/main" id="{5E01AC77-7138-E0AD-634D-71770579C325}"/>
              </a:ext>
            </a:extLst>
          </p:cNvPr>
          <p:cNvSpPr txBox="1"/>
          <p:nvPr/>
        </p:nvSpPr>
        <p:spPr>
          <a:xfrm>
            <a:off x="8408347" y="13445031"/>
            <a:ext cx="1980030" cy="1384995"/>
          </a:xfrm>
          <a:prstGeom prst="rect">
            <a:avLst/>
          </a:prstGeom>
          <a:noFill/>
        </p:spPr>
        <p:txBody>
          <a:bodyPr wrap="none" rtlCol="0">
            <a:spAutoFit/>
          </a:bodyPr>
          <a:lstStyle/>
          <a:p>
            <a:pPr algn="ctr"/>
            <a:r>
              <a:rPr kumimoji="1" lang="ja-JP" altLang="en-US" sz="2800" dirty="0">
                <a:latin typeface="BIZ UD明朝 Medium" panose="02020500000000000000" pitchFamily="17" charset="-128"/>
                <a:ea typeface="BIZ UD明朝 Medium" panose="02020500000000000000" pitchFamily="17" charset="-128"/>
              </a:rPr>
              <a:t>アミノ酸</a:t>
            </a:r>
            <a:endParaRPr kumimoji="1" lang="en-US" altLang="ja-JP" sz="2800" dirty="0">
              <a:latin typeface="BIZ UD明朝 Medium" panose="02020500000000000000" pitchFamily="17" charset="-128"/>
              <a:ea typeface="BIZ UD明朝 Medium" panose="02020500000000000000" pitchFamily="17" charset="-128"/>
            </a:endParaRPr>
          </a:p>
          <a:p>
            <a:pPr algn="ctr"/>
            <a:r>
              <a:rPr kumimoji="1" lang="ja-JP" altLang="en-US" sz="2800" dirty="0">
                <a:latin typeface="BIZ UD明朝 Medium" panose="02020500000000000000" pitchFamily="17" charset="-128"/>
                <a:ea typeface="BIZ UD明朝 Medium" panose="02020500000000000000" pitchFamily="17" charset="-128"/>
              </a:rPr>
              <a:t>フェルラ酸</a:t>
            </a:r>
            <a:endParaRPr kumimoji="1" lang="en-US" altLang="ja-JP" sz="2800" dirty="0">
              <a:latin typeface="BIZ UD明朝 Medium" panose="02020500000000000000" pitchFamily="17" charset="-128"/>
              <a:ea typeface="BIZ UD明朝 Medium" panose="02020500000000000000" pitchFamily="17" charset="-128"/>
            </a:endParaRPr>
          </a:p>
          <a:p>
            <a:pPr algn="ctr"/>
            <a:r>
              <a:rPr kumimoji="1" lang="en-US" altLang="ja-JP" sz="2800" dirty="0">
                <a:latin typeface="BIZ UD明朝 Medium" panose="02020500000000000000" pitchFamily="17" charset="-128"/>
                <a:ea typeface="BIZ UD明朝 Medium" panose="02020500000000000000" pitchFamily="17" charset="-128"/>
              </a:rPr>
              <a:t>αGG</a:t>
            </a:r>
            <a:endParaRPr kumimoji="1" lang="ja-JP" altLang="en-US" sz="2800" dirty="0">
              <a:latin typeface="BIZ UD明朝 Medium" panose="02020500000000000000" pitchFamily="17" charset="-128"/>
              <a:ea typeface="BIZ UD明朝 Medium" panose="02020500000000000000" pitchFamily="17" charset="-128"/>
            </a:endParaRPr>
          </a:p>
        </p:txBody>
      </p:sp>
      <p:sp>
        <p:nvSpPr>
          <p:cNvPr id="13" name="テキスト ボックス 12">
            <a:extLst>
              <a:ext uri="{FF2B5EF4-FFF2-40B4-BE49-F238E27FC236}">
                <a16:creationId xmlns:a16="http://schemas.microsoft.com/office/drawing/2014/main" id="{28138E12-F5B0-4072-B144-983202E38FA0}"/>
              </a:ext>
            </a:extLst>
          </p:cNvPr>
          <p:cNvSpPr txBox="1"/>
          <p:nvPr/>
        </p:nvSpPr>
        <p:spPr>
          <a:xfrm>
            <a:off x="7871253" y="4957550"/>
            <a:ext cx="1527109" cy="1200329"/>
          </a:xfrm>
          <a:prstGeom prst="rect">
            <a:avLst/>
          </a:prstGeom>
          <a:noFill/>
        </p:spPr>
        <p:txBody>
          <a:bodyPr wrap="square" rtlCol="0">
            <a:spAutoFit/>
          </a:bodyPr>
          <a:lstStyle/>
          <a:p>
            <a:pPr algn="ctr"/>
            <a:r>
              <a:rPr kumimoji="1" lang="ja-JP" altLang="en-US" sz="1800" b="1" dirty="0">
                <a:latin typeface="+mn-ea"/>
              </a:rPr>
              <a:t>アミノ酸</a:t>
            </a:r>
            <a:endParaRPr kumimoji="1" lang="en-US" altLang="ja-JP" sz="1800" b="1" dirty="0">
              <a:latin typeface="+mn-ea"/>
            </a:endParaRPr>
          </a:p>
          <a:p>
            <a:pPr algn="ctr"/>
            <a:r>
              <a:rPr kumimoji="1" lang="ja-JP" altLang="en-US" sz="1800" b="1" dirty="0">
                <a:latin typeface="+mn-ea"/>
              </a:rPr>
              <a:t>フェルラ酸</a:t>
            </a:r>
            <a:endParaRPr kumimoji="1" lang="en-US" altLang="ja-JP" sz="1800" b="1" dirty="0">
              <a:latin typeface="+mn-ea"/>
            </a:endParaRPr>
          </a:p>
          <a:p>
            <a:pPr algn="ctr"/>
            <a:r>
              <a:rPr kumimoji="1" lang="en-US" altLang="ja-JP" sz="1800" b="1" dirty="0">
                <a:latin typeface="+mn-ea"/>
              </a:rPr>
              <a:t>αGG</a:t>
            </a:r>
          </a:p>
          <a:p>
            <a:pPr algn="ctr"/>
            <a:r>
              <a:rPr kumimoji="1" lang="en-US" altLang="ja-JP" b="1" dirty="0">
                <a:latin typeface="+mn-ea"/>
              </a:rPr>
              <a:t>αEG</a:t>
            </a:r>
            <a:endParaRPr kumimoji="1" lang="ja-JP" altLang="en-US" sz="1800" b="1" dirty="0">
              <a:latin typeface="+mn-ea"/>
            </a:endParaRPr>
          </a:p>
        </p:txBody>
      </p:sp>
      <p:sp>
        <p:nvSpPr>
          <p:cNvPr id="15" name="テキスト ボックス 14">
            <a:extLst>
              <a:ext uri="{FF2B5EF4-FFF2-40B4-BE49-F238E27FC236}">
                <a16:creationId xmlns:a16="http://schemas.microsoft.com/office/drawing/2014/main" id="{215FC1B1-9338-6F13-47E8-50217DE03A24}"/>
              </a:ext>
            </a:extLst>
          </p:cNvPr>
          <p:cNvSpPr txBox="1"/>
          <p:nvPr/>
        </p:nvSpPr>
        <p:spPr>
          <a:xfrm>
            <a:off x="2484634" y="5234549"/>
            <a:ext cx="2031326" cy="646331"/>
          </a:xfrm>
          <a:prstGeom prst="rect">
            <a:avLst/>
          </a:prstGeom>
          <a:noFill/>
        </p:spPr>
        <p:txBody>
          <a:bodyPr wrap="none" rtlCol="0">
            <a:spAutoFit/>
          </a:bodyPr>
          <a:lstStyle/>
          <a:p>
            <a:pPr algn="ctr"/>
            <a:r>
              <a:rPr kumimoji="1" lang="ja-JP" altLang="en-US" b="1" dirty="0"/>
              <a:t>日本の古来からの</a:t>
            </a:r>
            <a:endParaRPr kumimoji="1" lang="en-US" altLang="ja-JP" b="1" dirty="0"/>
          </a:p>
          <a:p>
            <a:pPr algn="ctr"/>
            <a:r>
              <a:rPr kumimoji="1" lang="ja-JP" altLang="en-US" b="1" dirty="0"/>
              <a:t>麹発酵文化</a:t>
            </a:r>
          </a:p>
        </p:txBody>
      </p:sp>
    </p:spTree>
    <p:extLst>
      <p:ext uri="{BB962C8B-B14F-4D97-AF65-F5344CB8AC3E}">
        <p14:creationId xmlns:p14="http://schemas.microsoft.com/office/powerpoint/2010/main" val="3608216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85A92683-60A4-B2C6-50F1-B0498FA7B296}"/>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tretch>
            <a:fillRect/>
          </a:stretch>
        </p:blipFill>
        <p:spPr>
          <a:xfrm>
            <a:off x="2102931" y="1379779"/>
            <a:ext cx="7724880" cy="4692714"/>
          </a:xfrm>
          <a:prstGeom prst="rect">
            <a:avLst/>
          </a:prstGeom>
          <a:effectLst>
            <a:softEdge rad="63500"/>
          </a:effectLst>
        </p:spPr>
      </p:pic>
      <p:sp>
        <p:nvSpPr>
          <p:cNvPr id="2" name="コンテンツ プレースホルダー 7">
            <a:extLst>
              <a:ext uri="{FF2B5EF4-FFF2-40B4-BE49-F238E27FC236}">
                <a16:creationId xmlns:a16="http://schemas.microsoft.com/office/drawing/2014/main" id="{AA23D972-F1D9-B0EC-8E04-B8FB3C05F58B}"/>
              </a:ext>
            </a:extLst>
          </p:cNvPr>
          <p:cNvSpPr txBox="1">
            <a:spLocks/>
          </p:cNvSpPr>
          <p:nvPr/>
        </p:nvSpPr>
        <p:spPr>
          <a:xfrm>
            <a:off x="1126095" y="1870241"/>
            <a:ext cx="8144244" cy="4239145"/>
          </a:xfrm>
          <a:prstGeom prst="rect">
            <a:avLst/>
          </a:prstGeom>
        </p:spPr>
        <p:txBody>
          <a:bodyPr anchor="t">
            <a:normAutofit fontScale="92500" lnSpcReduction="10000"/>
          </a:bodyPr>
          <a:lst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kumimoji="1"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9pPr>
          </a:lstStyle>
          <a:p>
            <a:pPr marL="0" indent="0">
              <a:lnSpc>
                <a:spcPct val="120000"/>
              </a:lnSpc>
              <a:spcBef>
                <a:spcPts val="0"/>
              </a:spcBef>
              <a:buFont typeface="Garamond" pitchFamily="18" charset="0"/>
              <a:buNone/>
            </a:pPr>
            <a:r>
              <a:rPr lang="ja-JP" altLang="en-US" sz="2400" dirty="0">
                <a:latin typeface="+mn-ea"/>
              </a:rPr>
              <a:t>　卵の殻の内側にある厚さ</a:t>
            </a:r>
            <a:r>
              <a:rPr lang="en-US" altLang="ja-JP" sz="2400" dirty="0">
                <a:latin typeface="+mn-ea"/>
              </a:rPr>
              <a:t>50</a:t>
            </a:r>
            <a:r>
              <a:rPr lang="ja-JP" altLang="en-US" sz="2400" dirty="0">
                <a:latin typeface="+mn-ea"/>
              </a:rPr>
              <a:t>～</a:t>
            </a:r>
            <a:r>
              <a:rPr lang="en-US" altLang="ja-JP" sz="2400" dirty="0">
                <a:latin typeface="+mn-ea"/>
              </a:rPr>
              <a:t>60</a:t>
            </a:r>
            <a:r>
              <a:rPr lang="ja-JP" altLang="en-US" sz="2400" dirty="0">
                <a:latin typeface="+mn-ea"/>
              </a:rPr>
              <a:t>㎛の薄い膜のことです。顕微鏡で見ると細かい網目状になっています。</a:t>
            </a:r>
            <a:br>
              <a:rPr lang="en-US" altLang="ja-JP" sz="2400" dirty="0">
                <a:latin typeface="+mn-ea"/>
              </a:rPr>
            </a:br>
            <a:r>
              <a:rPr lang="ja-JP" altLang="en-US" sz="2400" dirty="0">
                <a:latin typeface="+mn-ea"/>
              </a:rPr>
              <a:t>　２０種類の</a:t>
            </a:r>
            <a:r>
              <a:rPr lang="ja-JP" altLang="en-US" sz="2400" dirty="0">
                <a:solidFill>
                  <a:schemeClr val="accent1">
                    <a:lumMod val="50000"/>
                  </a:schemeClr>
                </a:solidFill>
                <a:latin typeface="+mn-ea"/>
              </a:rPr>
              <a:t>アミノ酸</a:t>
            </a:r>
            <a:r>
              <a:rPr lang="ja-JP" altLang="en-US" sz="2400" dirty="0">
                <a:latin typeface="+mn-ea"/>
              </a:rPr>
              <a:t>や</a:t>
            </a:r>
            <a:r>
              <a:rPr lang="ja-JP" altLang="en-US" sz="2400" dirty="0">
                <a:solidFill>
                  <a:schemeClr val="accent1">
                    <a:lumMod val="50000"/>
                  </a:schemeClr>
                </a:solidFill>
                <a:latin typeface="+mn-ea"/>
              </a:rPr>
              <a:t>コンドロイチン</a:t>
            </a:r>
            <a:r>
              <a:rPr lang="ja-JP" altLang="en-US" sz="2400" dirty="0">
                <a:latin typeface="+mn-ea"/>
              </a:rPr>
              <a:t>、</a:t>
            </a:r>
            <a:r>
              <a:rPr lang="ja-JP" altLang="en-US" sz="2400" dirty="0">
                <a:solidFill>
                  <a:schemeClr val="accent1">
                    <a:lumMod val="50000"/>
                  </a:schemeClr>
                </a:solidFill>
                <a:latin typeface="+mn-ea"/>
              </a:rPr>
              <a:t>ヒアルロン酸</a:t>
            </a:r>
            <a:r>
              <a:rPr lang="ja-JP" altLang="en-US" sz="2400" dirty="0">
                <a:latin typeface="+mn-ea"/>
              </a:rPr>
              <a:t>、</a:t>
            </a:r>
            <a:r>
              <a:rPr lang="ja-JP" altLang="en-US" sz="2400" dirty="0">
                <a:solidFill>
                  <a:schemeClr val="accent1">
                    <a:lumMod val="50000"/>
                  </a:schemeClr>
                </a:solidFill>
                <a:latin typeface="+mn-ea"/>
              </a:rPr>
              <a:t>コラーゲン</a:t>
            </a:r>
            <a:r>
              <a:rPr lang="ja-JP" altLang="en-US" sz="2400" dirty="0">
                <a:latin typeface="+mn-ea"/>
              </a:rPr>
              <a:t>等を多く含み人の皮膚に近いアミノ酸組成をしています。</a:t>
            </a:r>
            <a:endParaRPr lang="en-US" altLang="ja-JP" sz="2400" dirty="0">
              <a:latin typeface="+mn-ea"/>
            </a:endParaRPr>
          </a:p>
          <a:p>
            <a:pPr marL="0" indent="0">
              <a:lnSpc>
                <a:spcPct val="120000"/>
              </a:lnSpc>
              <a:spcBef>
                <a:spcPts val="0"/>
              </a:spcBef>
              <a:buFont typeface="Garamond" pitchFamily="18" charset="0"/>
              <a:buNone/>
            </a:pPr>
            <a:r>
              <a:rPr lang="ja-JP" altLang="en-US" sz="2400" dirty="0">
                <a:latin typeface="+mn-ea"/>
              </a:rPr>
              <a:t>　昔から神秘的な力があるとされ、中国では漢方薬の原料（</a:t>
            </a:r>
            <a:r>
              <a:rPr lang="ja-JP" altLang="en-US" sz="2400" dirty="0">
                <a:solidFill>
                  <a:schemeClr val="accent1">
                    <a:lumMod val="50000"/>
                  </a:schemeClr>
                </a:solidFill>
                <a:latin typeface="+mn-ea"/>
              </a:rPr>
              <a:t>鳳凰衣</a:t>
            </a:r>
            <a:r>
              <a:rPr lang="ja-JP" altLang="en-US" sz="2400" dirty="0">
                <a:latin typeface="+mn-ea"/>
              </a:rPr>
              <a:t>）としても用いられています。</a:t>
            </a:r>
            <a:endParaRPr lang="en-US" altLang="ja-JP" sz="2400" dirty="0">
              <a:latin typeface="+mn-ea"/>
            </a:endParaRPr>
          </a:p>
          <a:p>
            <a:pPr marL="0" indent="0">
              <a:lnSpc>
                <a:spcPct val="120000"/>
              </a:lnSpc>
              <a:spcBef>
                <a:spcPts val="0"/>
              </a:spcBef>
              <a:buFont typeface="Garamond" pitchFamily="18" charset="0"/>
              <a:buNone/>
            </a:pPr>
            <a:endParaRPr lang="en-US" altLang="ja-JP" sz="2400" dirty="0">
              <a:latin typeface="+mn-ea"/>
            </a:endParaRPr>
          </a:p>
          <a:p>
            <a:pPr marL="0" indent="0">
              <a:lnSpc>
                <a:spcPct val="120000"/>
              </a:lnSpc>
              <a:spcBef>
                <a:spcPts val="0"/>
              </a:spcBef>
              <a:buFont typeface="Garamond" pitchFamily="18" charset="0"/>
              <a:buNone/>
            </a:pPr>
            <a:r>
              <a:rPr lang="ja-JP" altLang="en-US" sz="2400" dirty="0">
                <a:latin typeface="+mn-ea"/>
              </a:rPr>
              <a:t>　自社開発した卵殻膜剥離装置により、食品工場で割卵後、新鮮なうちに化学処理をせず、卵殻膜を分離します。</a:t>
            </a:r>
            <a:endParaRPr lang="en-US" altLang="ja-JP" sz="2400" dirty="0">
              <a:latin typeface="+mn-ea"/>
            </a:endParaRPr>
          </a:p>
          <a:p>
            <a:pPr marL="0" indent="0">
              <a:lnSpc>
                <a:spcPct val="120000"/>
              </a:lnSpc>
              <a:spcBef>
                <a:spcPts val="0"/>
              </a:spcBef>
              <a:buFont typeface="Garamond" pitchFamily="18" charset="0"/>
              <a:buNone/>
            </a:pPr>
            <a:r>
              <a:rPr lang="ja-JP" altLang="en-US" sz="2400" dirty="0">
                <a:latin typeface="+mn-ea"/>
              </a:rPr>
              <a:t>（特許第</a:t>
            </a:r>
            <a:r>
              <a:rPr lang="en-US" altLang="ja-JP" sz="2400" dirty="0">
                <a:latin typeface="+mn-ea"/>
              </a:rPr>
              <a:t>6763535</a:t>
            </a:r>
            <a:r>
              <a:rPr lang="ja-JP" altLang="en-US" sz="2400" dirty="0">
                <a:latin typeface="+mn-ea"/>
              </a:rPr>
              <a:t>号、第</a:t>
            </a:r>
            <a:r>
              <a:rPr lang="en-US" altLang="ja-JP" sz="2400" dirty="0">
                <a:latin typeface="+mn-ea"/>
              </a:rPr>
              <a:t>6829484</a:t>
            </a:r>
            <a:r>
              <a:rPr lang="ja-JP" altLang="en-US" sz="2400" dirty="0">
                <a:latin typeface="+mn-ea"/>
              </a:rPr>
              <a:t>号）</a:t>
            </a:r>
            <a:br>
              <a:rPr lang="en-US" altLang="ja-JP" sz="2400" dirty="0">
                <a:latin typeface="+mn-ea"/>
              </a:rPr>
            </a:br>
            <a:endParaRPr lang="en-US" altLang="ja-JP" sz="2400" dirty="0">
              <a:latin typeface="+mn-ea"/>
            </a:endParaRPr>
          </a:p>
          <a:p>
            <a:pPr marL="0" indent="0">
              <a:buFont typeface="Garamond" pitchFamily="18" charset="0"/>
              <a:buNone/>
            </a:pPr>
            <a:endParaRPr lang="en-US" altLang="ja-JP" dirty="0"/>
          </a:p>
        </p:txBody>
      </p:sp>
      <p:sp>
        <p:nvSpPr>
          <p:cNvPr id="4" name="タイトル 1">
            <a:extLst>
              <a:ext uri="{FF2B5EF4-FFF2-40B4-BE49-F238E27FC236}">
                <a16:creationId xmlns:a16="http://schemas.microsoft.com/office/drawing/2014/main" id="{86863CAA-4716-4FA5-6C2F-5D8D9AC434C3}"/>
              </a:ext>
            </a:extLst>
          </p:cNvPr>
          <p:cNvSpPr txBox="1">
            <a:spLocks/>
          </p:cNvSpPr>
          <p:nvPr/>
        </p:nvSpPr>
        <p:spPr>
          <a:xfrm>
            <a:off x="1126095" y="415158"/>
            <a:ext cx="2819610" cy="927728"/>
          </a:xfrm>
          <a:prstGeom prst="rect">
            <a:avLst/>
          </a:prstGeom>
        </p:spPr>
        <p:txBody>
          <a:bodyPr/>
          <a:lstStyle>
            <a:lvl1pPr algn="l" defTabSz="914400" rtl="0" eaLnBrk="1" latinLnBrk="0" hangingPunct="1">
              <a:lnSpc>
                <a:spcPct val="90000"/>
              </a:lnSpc>
              <a:spcBef>
                <a:spcPct val="0"/>
              </a:spcBef>
              <a:buNone/>
              <a:defRPr kumimoji="1" lang="en-US" sz="4800" kern="1200" cap="none" spc="0" baseline="0" dirty="0">
                <a:solidFill>
                  <a:schemeClr val="tx1">
                    <a:lumMod val="85000"/>
                    <a:lumOff val="15000"/>
                  </a:schemeClr>
                </a:solidFill>
                <a:effectLst/>
                <a:latin typeface="+mj-lt"/>
                <a:ea typeface="+mn-ea"/>
                <a:cs typeface="+mn-cs"/>
              </a:defRPr>
            </a:lvl1pPr>
          </a:lstStyle>
          <a:p>
            <a:r>
              <a:rPr lang="ja-JP" altLang="en-US" sz="6600" dirty="0">
                <a:solidFill>
                  <a:schemeClr val="accent2"/>
                </a:solidFill>
              </a:rPr>
              <a:t>卵殻膜</a:t>
            </a:r>
          </a:p>
        </p:txBody>
      </p:sp>
      <p:pic>
        <p:nvPicPr>
          <p:cNvPr id="5" name="図 4">
            <a:extLst>
              <a:ext uri="{FF2B5EF4-FFF2-40B4-BE49-F238E27FC236}">
                <a16:creationId xmlns:a16="http://schemas.microsoft.com/office/drawing/2014/main" id="{92B56D4A-027C-24E2-A6EB-E9270DF9E79B}"/>
              </a:ext>
            </a:extLst>
          </p:cNvPr>
          <p:cNvPicPr>
            <a:picLocks noChangeAspect="1"/>
          </p:cNvPicPr>
          <p:nvPr/>
        </p:nvPicPr>
        <p:blipFill>
          <a:blip r:embed="rId4"/>
          <a:stretch>
            <a:fillRect/>
          </a:stretch>
        </p:blipFill>
        <p:spPr>
          <a:xfrm>
            <a:off x="9031247" y="65049"/>
            <a:ext cx="3028270" cy="2269412"/>
          </a:xfrm>
          <a:prstGeom prst="rect">
            <a:avLst/>
          </a:prstGeom>
          <a:effectLst>
            <a:softEdge rad="317500"/>
          </a:effectLst>
        </p:spPr>
      </p:pic>
      <p:pic>
        <p:nvPicPr>
          <p:cNvPr id="6" name="図 5">
            <a:extLst>
              <a:ext uri="{FF2B5EF4-FFF2-40B4-BE49-F238E27FC236}">
                <a16:creationId xmlns:a16="http://schemas.microsoft.com/office/drawing/2014/main" id="{F2242FA6-6853-E0E2-0B2A-FB0247D7CC15}"/>
              </a:ext>
            </a:extLst>
          </p:cNvPr>
          <p:cNvPicPr>
            <a:picLocks noChangeAspect="1"/>
          </p:cNvPicPr>
          <p:nvPr/>
        </p:nvPicPr>
        <p:blipFill>
          <a:blip r:embed="rId5"/>
          <a:stretch>
            <a:fillRect/>
          </a:stretch>
        </p:blipFill>
        <p:spPr>
          <a:xfrm>
            <a:off x="8804413" y="4717711"/>
            <a:ext cx="3387587" cy="2245617"/>
          </a:xfrm>
          <a:prstGeom prst="rect">
            <a:avLst/>
          </a:prstGeom>
          <a:effectLst>
            <a:softEdge rad="317500"/>
          </a:effectLst>
        </p:spPr>
      </p:pic>
    </p:spTree>
    <p:extLst>
      <p:ext uri="{BB962C8B-B14F-4D97-AF65-F5344CB8AC3E}">
        <p14:creationId xmlns:p14="http://schemas.microsoft.com/office/powerpoint/2010/main" val="3982622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EEB1F3"/>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3" name="楕円 2">
            <a:extLst>
              <a:ext uri="{FF2B5EF4-FFF2-40B4-BE49-F238E27FC236}">
                <a16:creationId xmlns:a16="http://schemas.microsoft.com/office/drawing/2014/main" id="{EC7E9ED9-538C-7436-73A8-CF6C280B63B8}"/>
              </a:ext>
            </a:extLst>
          </p:cNvPr>
          <p:cNvSpPr/>
          <p:nvPr/>
        </p:nvSpPr>
        <p:spPr>
          <a:xfrm>
            <a:off x="1309396" y="1546894"/>
            <a:ext cx="8966718" cy="1212899"/>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31FFF024-E9F3-72E1-8EB0-F3CB572102AE}"/>
              </a:ext>
            </a:extLst>
          </p:cNvPr>
          <p:cNvSpPr/>
          <p:nvPr/>
        </p:nvSpPr>
        <p:spPr>
          <a:xfrm>
            <a:off x="6537401" y="4494235"/>
            <a:ext cx="3738713" cy="2104423"/>
          </a:xfrm>
          <a:prstGeom prst="rect">
            <a:avLst/>
          </a:prstGeom>
          <a:blipFill>
            <a:blip r:embed="rId2"/>
            <a:tile tx="0" ty="0" sx="100000" sy="100000" flip="none" algn="tl"/>
          </a:blipFill>
          <a:ln w="63500" cmpd="thickThin">
            <a:gradFill>
              <a:gsLst>
                <a:gs pos="5000">
                  <a:schemeClr val="tx2">
                    <a:lumMod val="60000"/>
                    <a:lumOff val="40000"/>
                  </a:schemeClr>
                </a:gs>
                <a:gs pos="4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25A8BF15-5772-BF01-C2B8-35A5BFB8371F}"/>
              </a:ext>
            </a:extLst>
          </p:cNvPr>
          <p:cNvSpPr txBox="1"/>
          <p:nvPr/>
        </p:nvSpPr>
        <p:spPr>
          <a:xfrm>
            <a:off x="2742476" y="244836"/>
            <a:ext cx="7037504" cy="584775"/>
          </a:xfrm>
          <a:prstGeom prst="rect">
            <a:avLst/>
          </a:prstGeom>
          <a:noFill/>
        </p:spPr>
        <p:txBody>
          <a:bodyPr wrap="none" rtlCol="0">
            <a:spAutoFit/>
          </a:bodyPr>
          <a:lstStyle/>
          <a:p>
            <a:r>
              <a:rPr kumimoji="1" lang="ja-JP" altLang="en-US" sz="3200" dirty="0"/>
              <a:t>卵殻膜は肌の活性を高める成分が豊富</a:t>
            </a:r>
          </a:p>
        </p:txBody>
      </p:sp>
      <p:sp>
        <p:nvSpPr>
          <p:cNvPr id="4" name="四角形: 角を丸くする 3">
            <a:extLst>
              <a:ext uri="{FF2B5EF4-FFF2-40B4-BE49-F238E27FC236}">
                <a16:creationId xmlns:a16="http://schemas.microsoft.com/office/drawing/2014/main" id="{8A012FFB-11C3-9F96-1F42-DBE45A9C4C99}"/>
              </a:ext>
            </a:extLst>
          </p:cNvPr>
          <p:cNvSpPr/>
          <p:nvPr/>
        </p:nvSpPr>
        <p:spPr>
          <a:xfrm>
            <a:off x="940526" y="917970"/>
            <a:ext cx="1968137" cy="588611"/>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rect">
              <a:fillToRect l="100000" t="100000"/>
            </a:path>
            <a:tileRect r="-100000" b="-100000"/>
          </a:gradFill>
          <a:ln>
            <a:noFill/>
          </a:ln>
          <a:effectLst>
            <a:glow rad="152400">
              <a:schemeClr val="accent2">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アミノ酸</a:t>
            </a:r>
          </a:p>
        </p:txBody>
      </p:sp>
      <p:sp>
        <p:nvSpPr>
          <p:cNvPr id="5" name="四角形: 角を丸くする 4">
            <a:extLst>
              <a:ext uri="{FF2B5EF4-FFF2-40B4-BE49-F238E27FC236}">
                <a16:creationId xmlns:a16="http://schemas.microsoft.com/office/drawing/2014/main" id="{BBD46806-E3C8-50BA-2C76-E5AC6D0FA8B0}"/>
              </a:ext>
            </a:extLst>
          </p:cNvPr>
          <p:cNvSpPr/>
          <p:nvPr/>
        </p:nvSpPr>
        <p:spPr>
          <a:xfrm>
            <a:off x="5998245" y="917970"/>
            <a:ext cx="1968137" cy="588611"/>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a:glow rad="101600">
              <a:schemeClr val="accent2">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ヒアルロン酸</a:t>
            </a:r>
          </a:p>
        </p:txBody>
      </p:sp>
      <p:sp>
        <p:nvSpPr>
          <p:cNvPr id="6" name="四角形: 角を丸くする 5">
            <a:extLst>
              <a:ext uri="{FF2B5EF4-FFF2-40B4-BE49-F238E27FC236}">
                <a16:creationId xmlns:a16="http://schemas.microsoft.com/office/drawing/2014/main" id="{C6CA010F-C893-DD30-7608-6ED19464711C}"/>
              </a:ext>
            </a:extLst>
          </p:cNvPr>
          <p:cNvSpPr/>
          <p:nvPr/>
        </p:nvSpPr>
        <p:spPr>
          <a:xfrm>
            <a:off x="3418546" y="917970"/>
            <a:ext cx="1968137" cy="588611"/>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コラーゲン</a:t>
            </a:r>
          </a:p>
        </p:txBody>
      </p:sp>
      <p:sp>
        <p:nvSpPr>
          <p:cNvPr id="7" name="四角形: 角を丸くする 6">
            <a:extLst>
              <a:ext uri="{FF2B5EF4-FFF2-40B4-BE49-F238E27FC236}">
                <a16:creationId xmlns:a16="http://schemas.microsoft.com/office/drawing/2014/main" id="{672EE737-4584-AC41-9280-EDF353BE63A2}"/>
              </a:ext>
            </a:extLst>
          </p:cNvPr>
          <p:cNvSpPr/>
          <p:nvPr/>
        </p:nvSpPr>
        <p:spPr>
          <a:xfrm>
            <a:off x="8577944" y="917971"/>
            <a:ext cx="1968137" cy="588611"/>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コンドロイチン</a:t>
            </a:r>
          </a:p>
        </p:txBody>
      </p:sp>
      <p:sp>
        <p:nvSpPr>
          <p:cNvPr id="8" name="テキスト ボックス 7">
            <a:extLst>
              <a:ext uri="{FF2B5EF4-FFF2-40B4-BE49-F238E27FC236}">
                <a16:creationId xmlns:a16="http://schemas.microsoft.com/office/drawing/2014/main" id="{EF1356AA-7F49-C062-2028-9B2A0E403B81}"/>
              </a:ext>
            </a:extLst>
          </p:cNvPr>
          <p:cNvSpPr txBox="1"/>
          <p:nvPr/>
        </p:nvSpPr>
        <p:spPr>
          <a:xfrm>
            <a:off x="2147545" y="1750502"/>
            <a:ext cx="7649851" cy="369332"/>
          </a:xfrm>
          <a:prstGeom prst="rect">
            <a:avLst/>
          </a:prstGeom>
          <a:noFill/>
        </p:spPr>
        <p:txBody>
          <a:bodyPr wrap="none" rtlCol="0">
            <a:spAutoFit/>
          </a:bodyPr>
          <a:lstStyle/>
          <a:p>
            <a:r>
              <a:rPr kumimoji="1" lang="ja-JP" altLang="en-US" dirty="0"/>
              <a:t>しかし、卵殻膜タンパクは髪の毛と同質のケラチンなので人体は吸収できない</a:t>
            </a:r>
          </a:p>
        </p:txBody>
      </p:sp>
      <p:sp>
        <p:nvSpPr>
          <p:cNvPr id="9" name="テキスト ボックス 8">
            <a:extLst>
              <a:ext uri="{FF2B5EF4-FFF2-40B4-BE49-F238E27FC236}">
                <a16:creationId xmlns:a16="http://schemas.microsoft.com/office/drawing/2014/main" id="{949FFBC9-35BE-8788-3A42-9D7405146954}"/>
              </a:ext>
            </a:extLst>
          </p:cNvPr>
          <p:cNvSpPr txBox="1"/>
          <p:nvPr/>
        </p:nvSpPr>
        <p:spPr>
          <a:xfrm>
            <a:off x="2918541" y="2283121"/>
            <a:ext cx="6186309" cy="369332"/>
          </a:xfrm>
          <a:prstGeom prst="rect">
            <a:avLst/>
          </a:prstGeom>
          <a:noFill/>
        </p:spPr>
        <p:txBody>
          <a:bodyPr wrap="none" rtlCol="0">
            <a:spAutoFit/>
          </a:bodyPr>
          <a:lstStyle/>
          <a:p>
            <a:r>
              <a:rPr kumimoji="1" lang="ja-JP" altLang="en-US" dirty="0"/>
              <a:t>従来の化学的分解では貴重な美容成分が分解されてしまう</a:t>
            </a:r>
          </a:p>
        </p:txBody>
      </p:sp>
      <p:sp>
        <p:nvSpPr>
          <p:cNvPr id="11" name="テキスト ボックス 10">
            <a:extLst>
              <a:ext uri="{FF2B5EF4-FFF2-40B4-BE49-F238E27FC236}">
                <a16:creationId xmlns:a16="http://schemas.microsoft.com/office/drawing/2014/main" id="{8477FCFC-C84A-88F1-B452-49D3A6A600B6}"/>
              </a:ext>
            </a:extLst>
          </p:cNvPr>
          <p:cNvSpPr txBox="1"/>
          <p:nvPr/>
        </p:nvSpPr>
        <p:spPr>
          <a:xfrm>
            <a:off x="2196445" y="3459547"/>
            <a:ext cx="7968848" cy="523220"/>
          </a:xfrm>
          <a:prstGeom prst="rect">
            <a:avLst/>
          </a:prstGeom>
          <a:noFill/>
        </p:spPr>
        <p:txBody>
          <a:bodyPr wrap="none" rtlCol="0">
            <a:spAutoFit/>
          </a:bodyPr>
          <a:lstStyle/>
          <a:p>
            <a:r>
              <a:rPr kumimoji="1" lang="ja-JP" altLang="en-US" sz="2400" dirty="0"/>
              <a:t>麹菌を使った</a:t>
            </a:r>
            <a:r>
              <a:rPr kumimoji="1" lang="ja-JP" altLang="en-US" sz="2800" dirty="0">
                <a:solidFill>
                  <a:srgbClr val="C00000"/>
                </a:solidFill>
              </a:rPr>
              <a:t>発酵技術</a:t>
            </a:r>
            <a:r>
              <a:rPr kumimoji="1" lang="ja-JP" altLang="en-US" sz="2400" dirty="0"/>
              <a:t>で卵殻膜を分解し、美容成分を抽出</a:t>
            </a:r>
          </a:p>
        </p:txBody>
      </p:sp>
      <p:sp>
        <p:nvSpPr>
          <p:cNvPr id="12" name="テキスト ボックス 11">
            <a:extLst>
              <a:ext uri="{FF2B5EF4-FFF2-40B4-BE49-F238E27FC236}">
                <a16:creationId xmlns:a16="http://schemas.microsoft.com/office/drawing/2014/main" id="{6DC034E6-22BD-9E8E-9456-A8D312575E44}"/>
              </a:ext>
            </a:extLst>
          </p:cNvPr>
          <p:cNvSpPr txBox="1"/>
          <p:nvPr/>
        </p:nvSpPr>
        <p:spPr>
          <a:xfrm>
            <a:off x="3870389" y="3960353"/>
            <a:ext cx="4095993" cy="461665"/>
          </a:xfrm>
          <a:prstGeom prst="rect">
            <a:avLst/>
          </a:prstGeom>
          <a:noFill/>
        </p:spPr>
        <p:txBody>
          <a:bodyPr wrap="none" rtlCol="0">
            <a:spAutoFit/>
          </a:bodyPr>
          <a:lstStyle/>
          <a:p>
            <a:r>
              <a:rPr kumimoji="1" lang="ja-JP" altLang="en-US" sz="2400" dirty="0"/>
              <a:t>麹が作り出す数十種類の酵素</a:t>
            </a:r>
          </a:p>
        </p:txBody>
      </p:sp>
      <p:sp>
        <p:nvSpPr>
          <p:cNvPr id="13" name="正方形/長方形 12">
            <a:extLst>
              <a:ext uri="{FF2B5EF4-FFF2-40B4-BE49-F238E27FC236}">
                <a16:creationId xmlns:a16="http://schemas.microsoft.com/office/drawing/2014/main" id="{60609FC7-796F-A7A1-D77A-A6CD0864F4C0}"/>
              </a:ext>
            </a:extLst>
          </p:cNvPr>
          <p:cNvSpPr/>
          <p:nvPr/>
        </p:nvSpPr>
        <p:spPr>
          <a:xfrm>
            <a:off x="2425020" y="4791805"/>
            <a:ext cx="2311694" cy="1471749"/>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タンパク質</a:t>
            </a:r>
            <a:endParaRPr kumimoji="1" lang="en-US" altLang="ja-JP" dirty="0"/>
          </a:p>
          <a:p>
            <a:pPr algn="ctr"/>
            <a:r>
              <a:rPr kumimoji="1" lang="ja-JP" altLang="en-US" dirty="0"/>
              <a:t>コラーゲン</a:t>
            </a:r>
            <a:endParaRPr kumimoji="1" lang="en-US" altLang="ja-JP" dirty="0"/>
          </a:p>
          <a:p>
            <a:pPr algn="ctr"/>
            <a:r>
              <a:rPr kumimoji="1" lang="ja-JP" altLang="en-US" dirty="0"/>
              <a:t>ヒアルロン酸</a:t>
            </a:r>
            <a:endParaRPr kumimoji="1" lang="en-US" altLang="ja-JP" dirty="0"/>
          </a:p>
          <a:p>
            <a:pPr algn="ctr"/>
            <a:r>
              <a:rPr kumimoji="1" lang="ja-JP" altLang="en-US" dirty="0"/>
              <a:t>コンドロイチン</a:t>
            </a:r>
            <a:endParaRPr kumimoji="1" lang="en-US" altLang="ja-JP" dirty="0"/>
          </a:p>
        </p:txBody>
      </p:sp>
      <p:sp>
        <p:nvSpPr>
          <p:cNvPr id="15" name="テキスト ボックス 14">
            <a:extLst>
              <a:ext uri="{FF2B5EF4-FFF2-40B4-BE49-F238E27FC236}">
                <a16:creationId xmlns:a16="http://schemas.microsoft.com/office/drawing/2014/main" id="{07FAE0EF-ED6C-4A03-A0A8-57B88F41321B}"/>
              </a:ext>
            </a:extLst>
          </p:cNvPr>
          <p:cNvSpPr txBox="1"/>
          <p:nvPr/>
        </p:nvSpPr>
        <p:spPr>
          <a:xfrm>
            <a:off x="7069022" y="4742850"/>
            <a:ext cx="2903359" cy="1569660"/>
          </a:xfrm>
          <a:prstGeom prst="rect">
            <a:avLst/>
          </a:prstGeom>
          <a:noFill/>
          <a:ln>
            <a:noFill/>
          </a:ln>
          <a:effectLst/>
        </p:spPr>
        <p:txBody>
          <a:bodyPr wrap="none" rtlCol="0">
            <a:spAutoFit/>
          </a:bodyPr>
          <a:lstStyle/>
          <a:p>
            <a:r>
              <a:rPr kumimoji="1" lang="ja-JP" altLang="en-US" sz="2400" dirty="0"/>
              <a:t>ペプチド</a:t>
            </a:r>
            <a:endParaRPr kumimoji="1" lang="en-US" altLang="ja-JP" sz="2400" dirty="0"/>
          </a:p>
          <a:p>
            <a:r>
              <a:rPr kumimoji="1" lang="ja-JP" altLang="en-US" sz="2400" dirty="0"/>
              <a:t>低分子コラーゲン</a:t>
            </a:r>
            <a:endParaRPr kumimoji="1" lang="en-US" altLang="ja-JP" sz="2400" dirty="0"/>
          </a:p>
          <a:p>
            <a:r>
              <a:rPr kumimoji="1" lang="ja-JP" altLang="en-US" sz="2400" dirty="0"/>
              <a:t>低分子ヒアルロン酸</a:t>
            </a:r>
            <a:endParaRPr kumimoji="1" lang="en-US" altLang="ja-JP" sz="2400" dirty="0"/>
          </a:p>
          <a:p>
            <a:r>
              <a:rPr kumimoji="1" lang="ja-JP" altLang="en-US" sz="2400" dirty="0"/>
              <a:t>低分子コンドロイチン</a:t>
            </a:r>
          </a:p>
        </p:txBody>
      </p:sp>
      <p:sp>
        <p:nvSpPr>
          <p:cNvPr id="19" name="吹き出し: 角を丸めた四角形 18">
            <a:extLst>
              <a:ext uri="{FF2B5EF4-FFF2-40B4-BE49-F238E27FC236}">
                <a16:creationId xmlns:a16="http://schemas.microsoft.com/office/drawing/2014/main" id="{F26FEEC1-BB11-05A5-0847-31F61BCA4CEE}"/>
              </a:ext>
            </a:extLst>
          </p:cNvPr>
          <p:cNvSpPr/>
          <p:nvPr/>
        </p:nvSpPr>
        <p:spPr>
          <a:xfrm rot="2701444">
            <a:off x="9950206" y="3987146"/>
            <a:ext cx="2083400" cy="943528"/>
          </a:xfrm>
          <a:prstGeom prst="wedgeRoundRectCallout">
            <a:avLst>
              <a:gd name="adj1" fmla="val -21998"/>
              <a:gd name="adj2" fmla="val 130283"/>
              <a:gd name="adj3" fmla="val 16667"/>
            </a:avLst>
          </a:prstGeom>
          <a:solidFill>
            <a:schemeClr val="accent4">
              <a:lumMod val="40000"/>
              <a:lumOff val="6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身体が吸収できる</a:t>
            </a:r>
            <a:endParaRPr kumimoji="1" lang="en-US" altLang="ja-JP" dirty="0">
              <a:solidFill>
                <a:schemeClr val="tx1"/>
              </a:solidFill>
            </a:endParaRPr>
          </a:p>
          <a:p>
            <a:pPr algn="ctr"/>
            <a:r>
              <a:rPr kumimoji="1" lang="ja-JP" altLang="en-US" dirty="0">
                <a:solidFill>
                  <a:schemeClr val="tx1"/>
                </a:solidFill>
              </a:rPr>
              <a:t>ように分解</a:t>
            </a:r>
          </a:p>
        </p:txBody>
      </p:sp>
      <p:pic>
        <p:nvPicPr>
          <p:cNvPr id="21" name="グラフィックス 20" descr="矢印: 緩い曲線">
            <a:extLst>
              <a:ext uri="{FF2B5EF4-FFF2-40B4-BE49-F238E27FC236}">
                <a16:creationId xmlns:a16="http://schemas.microsoft.com/office/drawing/2014/main" id="{49C765F1-2FA8-EDC6-FED6-AA441CC814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29875" y="5167455"/>
            <a:ext cx="1774959" cy="914400"/>
          </a:xfrm>
          <a:prstGeom prst="rect">
            <a:avLst/>
          </a:prstGeom>
        </p:spPr>
      </p:pic>
      <p:pic>
        <p:nvPicPr>
          <p:cNvPr id="25" name="グラフィックス 24" descr="右向き指示マーク">
            <a:extLst>
              <a:ext uri="{FF2B5EF4-FFF2-40B4-BE49-F238E27FC236}">
                <a16:creationId xmlns:a16="http://schemas.microsoft.com/office/drawing/2014/main" id="{D5F08481-F851-B54B-F07D-A7C378DC515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5386683" y="2800105"/>
            <a:ext cx="829531" cy="829531"/>
          </a:xfrm>
          <a:prstGeom prst="rect">
            <a:avLst/>
          </a:prstGeom>
        </p:spPr>
      </p:pic>
      <p:pic>
        <p:nvPicPr>
          <p:cNvPr id="10" name="図 9">
            <a:extLst>
              <a:ext uri="{FF2B5EF4-FFF2-40B4-BE49-F238E27FC236}">
                <a16:creationId xmlns:a16="http://schemas.microsoft.com/office/drawing/2014/main" id="{B35F24B7-F7B5-92B6-8021-AEC98E0D7F3D}"/>
              </a:ext>
            </a:extLst>
          </p:cNvPr>
          <p:cNvPicPr>
            <a:picLocks noChangeAspect="1"/>
          </p:cNvPicPr>
          <p:nvPr/>
        </p:nvPicPr>
        <p:blipFill>
          <a:blip r:embed="rId7">
            <a:duotone>
              <a:schemeClr val="accent1">
                <a:shade val="45000"/>
                <a:satMod val="135000"/>
              </a:schemeClr>
              <a:prstClr val="white"/>
            </a:duotone>
          </a:blip>
          <a:stretch>
            <a:fillRect/>
          </a:stretch>
        </p:blipFill>
        <p:spPr>
          <a:xfrm rot="1108678">
            <a:off x="5313185" y="4367655"/>
            <a:ext cx="845392" cy="1047086"/>
          </a:xfrm>
          <a:prstGeom prst="rect">
            <a:avLst/>
          </a:prstGeom>
        </p:spPr>
      </p:pic>
    </p:spTree>
    <p:extLst>
      <p:ext uri="{BB962C8B-B14F-4D97-AF65-F5344CB8AC3E}">
        <p14:creationId xmlns:p14="http://schemas.microsoft.com/office/powerpoint/2010/main" val="4249265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5B3190F-1F45-A032-67FF-5260CF46A937}"/>
              </a:ext>
            </a:extLst>
          </p:cNvPr>
          <p:cNvSpPr txBox="1"/>
          <p:nvPr/>
        </p:nvSpPr>
        <p:spPr>
          <a:xfrm>
            <a:off x="1737328" y="469903"/>
            <a:ext cx="9693679" cy="584775"/>
          </a:xfrm>
          <a:prstGeom prst="rect">
            <a:avLst/>
          </a:prstGeom>
          <a:noFill/>
        </p:spPr>
        <p:txBody>
          <a:bodyPr wrap="none" rtlCol="0">
            <a:spAutoFit/>
          </a:bodyPr>
          <a:lstStyle/>
          <a:p>
            <a:r>
              <a:rPr kumimoji="1" lang="ja-JP" altLang="en-US" sz="3200" b="1" dirty="0">
                <a:latin typeface="+mn-ea"/>
              </a:rPr>
              <a:t>卵殻膜に含まれる豊富なアミノ酸をペプチドの形で含有</a:t>
            </a:r>
          </a:p>
        </p:txBody>
      </p:sp>
      <p:pic>
        <p:nvPicPr>
          <p:cNvPr id="3" name="図 2">
            <a:extLst>
              <a:ext uri="{FF2B5EF4-FFF2-40B4-BE49-F238E27FC236}">
                <a16:creationId xmlns:a16="http://schemas.microsoft.com/office/drawing/2014/main" id="{DEB0FCDC-C14C-B7F9-777B-4B2250C386C0}"/>
              </a:ext>
            </a:extLst>
          </p:cNvPr>
          <p:cNvPicPr>
            <a:picLocks noChangeAspect="1"/>
          </p:cNvPicPr>
          <p:nvPr/>
        </p:nvPicPr>
        <p:blipFill>
          <a:blip r:embed="rId2"/>
          <a:stretch>
            <a:fillRect/>
          </a:stretch>
        </p:blipFill>
        <p:spPr>
          <a:xfrm>
            <a:off x="2744204" y="1639454"/>
            <a:ext cx="6535661" cy="3351748"/>
          </a:xfrm>
          <a:prstGeom prst="rect">
            <a:avLst/>
          </a:prstGeom>
        </p:spPr>
      </p:pic>
      <p:sp>
        <p:nvSpPr>
          <p:cNvPr id="4" name="テキスト ボックス 3">
            <a:extLst>
              <a:ext uri="{FF2B5EF4-FFF2-40B4-BE49-F238E27FC236}">
                <a16:creationId xmlns:a16="http://schemas.microsoft.com/office/drawing/2014/main" id="{3CC66FD2-71CE-77E0-26C3-386DBE3BB7FA}"/>
              </a:ext>
            </a:extLst>
          </p:cNvPr>
          <p:cNvSpPr txBox="1"/>
          <p:nvPr/>
        </p:nvSpPr>
        <p:spPr>
          <a:xfrm>
            <a:off x="2153888" y="1107675"/>
            <a:ext cx="5221301" cy="646331"/>
          </a:xfrm>
          <a:prstGeom prst="rect">
            <a:avLst/>
          </a:prstGeom>
          <a:noFill/>
        </p:spPr>
        <p:txBody>
          <a:bodyPr wrap="none" rtlCol="0">
            <a:spAutoFit/>
          </a:bodyPr>
          <a:lstStyle/>
          <a:p>
            <a:r>
              <a:rPr kumimoji="1" lang="ja-JP" altLang="en-US" dirty="0">
                <a:latin typeface="+mn-ea"/>
              </a:rPr>
              <a:t>ペプチドとは：アミノ酸が</a:t>
            </a:r>
            <a:r>
              <a:rPr kumimoji="1" lang="en-US" altLang="ja-JP" dirty="0">
                <a:latin typeface="+mn-ea"/>
              </a:rPr>
              <a:t>2</a:t>
            </a:r>
            <a:r>
              <a:rPr kumimoji="1" lang="ja-JP" altLang="en-US" dirty="0">
                <a:latin typeface="+mn-ea"/>
              </a:rPr>
              <a:t>個から</a:t>
            </a:r>
            <a:r>
              <a:rPr kumimoji="1" lang="en-US" altLang="ja-JP" dirty="0">
                <a:latin typeface="+mn-ea"/>
              </a:rPr>
              <a:t>50</a:t>
            </a:r>
            <a:r>
              <a:rPr kumimoji="1" lang="ja-JP" altLang="en-US" dirty="0">
                <a:latin typeface="+mn-ea"/>
              </a:rPr>
              <a:t>個繋がったもの</a:t>
            </a:r>
            <a:r>
              <a:rPr kumimoji="1" lang="ja-JP" altLang="en-US" dirty="0">
                <a:latin typeface="BIZ UD明朝 Medium" panose="02020500000000000000" pitchFamily="17" charset="-128"/>
                <a:ea typeface="BIZ UD明朝 Medium" panose="02020500000000000000" pitchFamily="17" charset="-128"/>
              </a:rPr>
              <a:t>。</a:t>
            </a:r>
            <a:endParaRPr kumimoji="1" lang="en-US" altLang="ja-JP" dirty="0">
              <a:latin typeface="BIZ UD明朝 Medium" panose="02020500000000000000" pitchFamily="17" charset="-128"/>
              <a:ea typeface="BIZ UD明朝 Medium" panose="02020500000000000000" pitchFamily="17" charset="-128"/>
            </a:endParaRPr>
          </a:p>
          <a:p>
            <a:endParaRPr kumimoji="1" lang="ja-JP" altLang="en-US" dirty="0">
              <a:latin typeface="BIZ UD明朝 Medium" panose="02020500000000000000" pitchFamily="17" charset="-128"/>
              <a:ea typeface="BIZ UD明朝 Medium" panose="02020500000000000000" pitchFamily="17" charset="-128"/>
            </a:endParaRPr>
          </a:p>
        </p:txBody>
      </p:sp>
      <p:sp>
        <p:nvSpPr>
          <p:cNvPr id="5" name="テキスト ボックス 4">
            <a:extLst>
              <a:ext uri="{FF2B5EF4-FFF2-40B4-BE49-F238E27FC236}">
                <a16:creationId xmlns:a16="http://schemas.microsoft.com/office/drawing/2014/main" id="{6DD807CE-71CC-6CDF-C167-31712E47F649}"/>
              </a:ext>
            </a:extLst>
          </p:cNvPr>
          <p:cNvSpPr txBox="1"/>
          <p:nvPr/>
        </p:nvSpPr>
        <p:spPr>
          <a:xfrm>
            <a:off x="2022550" y="5199815"/>
            <a:ext cx="8591038" cy="923330"/>
          </a:xfrm>
          <a:prstGeom prst="rect">
            <a:avLst/>
          </a:prstGeom>
          <a:noFill/>
        </p:spPr>
        <p:txBody>
          <a:bodyPr wrap="square" rtlCol="0">
            <a:spAutoFit/>
          </a:bodyPr>
          <a:lstStyle/>
          <a:p>
            <a:r>
              <a:rPr kumimoji="1" lang="en-US" altLang="ja-JP" dirty="0">
                <a:latin typeface="+mn-ea"/>
              </a:rPr>
              <a:t>【</a:t>
            </a:r>
            <a:r>
              <a:rPr kumimoji="1" lang="ja-JP" altLang="en-US" dirty="0">
                <a:latin typeface="+mn-ea"/>
              </a:rPr>
              <a:t>ペプチドの効果</a:t>
            </a:r>
            <a:r>
              <a:rPr kumimoji="1" lang="en-US" altLang="ja-JP" dirty="0">
                <a:latin typeface="+mn-ea"/>
              </a:rPr>
              <a:t>】</a:t>
            </a:r>
          </a:p>
          <a:p>
            <a:r>
              <a:rPr kumimoji="1" lang="ja-JP" altLang="en-US" dirty="0">
                <a:latin typeface="+mn-ea"/>
              </a:rPr>
              <a:t>＊タンパク質よりも分子量が小さい為、身体に吸収されやすい。</a:t>
            </a:r>
            <a:endParaRPr kumimoji="1" lang="en-US" altLang="ja-JP" dirty="0">
              <a:latin typeface="+mn-ea"/>
            </a:endParaRPr>
          </a:p>
          <a:p>
            <a:r>
              <a:rPr kumimoji="1" lang="ja-JP" altLang="en-US" dirty="0">
                <a:latin typeface="+mn-ea"/>
              </a:rPr>
              <a:t>＊ヒアルロン酸やコラーゲンの産生を促進するなどの様々な生理活性を持つものがある</a:t>
            </a:r>
          </a:p>
        </p:txBody>
      </p:sp>
    </p:spTree>
    <p:extLst>
      <p:ext uri="{BB962C8B-B14F-4D97-AF65-F5344CB8AC3E}">
        <p14:creationId xmlns:p14="http://schemas.microsoft.com/office/powerpoint/2010/main" val="632696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E9874212-F16A-D7E1-DE8F-0476C49F2E53}"/>
              </a:ext>
            </a:extLst>
          </p:cNvPr>
          <p:cNvSpPr txBox="1"/>
          <p:nvPr/>
        </p:nvSpPr>
        <p:spPr>
          <a:xfrm>
            <a:off x="2133851" y="375126"/>
            <a:ext cx="9363882" cy="584775"/>
          </a:xfrm>
          <a:prstGeom prst="rect">
            <a:avLst/>
          </a:prstGeom>
          <a:noFill/>
        </p:spPr>
        <p:txBody>
          <a:bodyPr wrap="square" rtlCol="0">
            <a:spAutoFit/>
          </a:bodyPr>
          <a:lstStyle/>
          <a:p>
            <a:r>
              <a:rPr kumimoji="1" lang="ja-JP" altLang="en-US" sz="3200" b="1" dirty="0"/>
              <a:t>発酵分解卵殻膜ペプチド分子量分析（島津</a:t>
            </a:r>
            <a:r>
              <a:rPr kumimoji="1" lang="en-US" altLang="ja-JP" sz="3200" b="1" dirty="0"/>
              <a:t>MALDI</a:t>
            </a:r>
            <a:r>
              <a:rPr kumimoji="1" lang="ja-JP" altLang="en-US" sz="3200" b="1" dirty="0"/>
              <a:t>）</a:t>
            </a:r>
          </a:p>
        </p:txBody>
      </p:sp>
      <p:sp>
        <p:nvSpPr>
          <p:cNvPr id="5" name="正方形/長方形 4">
            <a:extLst>
              <a:ext uri="{FF2B5EF4-FFF2-40B4-BE49-F238E27FC236}">
                <a16:creationId xmlns:a16="http://schemas.microsoft.com/office/drawing/2014/main" id="{BB9A4C64-0516-DB49-8DEB-E281130731A7}"/>
              </a:ext>
            </a:extLst>
          </p:cNvPr>
          <p:cNvSpPr/>
          <p:nvPr/>
        </p:nvSpPr>
        <p:spPr>
          <a:xfrm>
            <a:off x="2039670" y="1078367"/>
            <a:ext cx="7290595" cy="357176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68E1D5E7-E514-6A56-427F-F764285C2D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2137" y="1306692"/>
            <a:ext cx="6765662" cy="3115110"/>
          </a:xfrm>
          <a:prstGeom prst="rect">
            <a:avLst/>
          </a:prstGeom>
        </p:spPr>
      </p:pic>
      <p:sp>
        <p:nvSpPr>
          <p:cNvPr id="6" name="テキスト ボックス 5">
            <a:extLst>
              <a:ext uri="{FF2B5EF4-FFF2-40B4-BE49-F238E27FC236}">
                <a16:creationId xmlns:a16="http://schemas.microsoft.com/office/drawing/2014/main" id="{72BC048C-A8D8-F373-EE82-CE4EFD4EE658}"/>
              </a:ext>
            </a:extLst>
          </p:cNvPr>
          <p:cNvSpPr txBox="1"/>
          <p:nvPr/>
        </p:nvSpPr>
        <p:spPr>
          <a:xfrm>
            <a:off x="1666001" y="4684319"/>
            <a:ext cx="3877985" cy="369332"/>
          </a:xfrm>
          <a:prstGeom prst="rect">
            <a:avLst/>
          </a:prstGeom>
          <a:noFill/>
        </p:spPr>
        <p:txBody>
          <a:bodyPr wrap="none" rtlCol="0">
            <a:spAutoFit/>
          </a:bodyPr>
          <a:lstStyle/>
          <a:p>
            <a:r>
              <a:rPr kumimoji="1" lang="en-US" altLang="ja-JP" dirty="0"/>
              <a:t>【</a:t>
            </a:r>
            <a:r>
              <a:rPr kumimoji="1" lang="ja-JP" altLang="en-US" dirty="0"/>
              <a:t>発酵分解卵殻膜ペプチドの特徴</a:t>
            </a:r>
            <a:r>
              <a:rPr kumimoji="1" lang="en-US" altLang="ja-JP" dirty="0"/>
              <a:t>】</a:t>
            </a:r>
            <a:endParaRPr kumimoji="1" lang="ja-JP" altLang="en-US" dirty="0"/>
          </a:p>
        </p:txBody>
      </p:sp>
      <p:sp>
        <p:nvSpPr>
          <p:cNvPr id="7" name="テキスト ボックス 6">
            <a:extLst>
              <a:ext uri="{FF2B5EF4-FFF2-40B4-BE49-F238E27FC236}">
                <a16:creationId xmlns:a16="http://schemas.microsoft.com/office/drawing/2014/main" id="{85336743-4747-E2A2-870F-25F461FD45B3}"/>
              </a:ext>
            </a:extLst>
          </p:cNvPr>
          <p:cNvSpPr txBox="1"/>
          <p:nvPr/>
        </p:nvSpPr>
        <p:spPr>
          <a:xfrm>
            <a:off x="2477900" y="5053651"/>
            <a:ext cx="5468164" cy="1200329"/>
          </a:xfrm>
          <a:prstGeom prst="rect">
            <a:avLst/>
          </a:prstGeom>
          <a:noFill/>
        </p:spPr>
        <p:txBody>
          <a:bodyPr wrap="none" rtlCol="0">
            <a:spAutoFit/>
          </a:bodyPr>
          <a:lstStyle/>
          <a:p>
            <a:r>
              <a:rPr kumimoji="1" lang="ja-JP" altLang="en-US" dirty="0"/>
              <a:t>＊分子量</a:t>
            </a:r>
            <a:r>
              <a:rPr kumimoji="1" lang="en-US" altLang="ja-JP" dirty="0"/>
              <a:t>5000</a:t>
            </a:r>
            <a:r>
              <a:rPr kumimoji="1" lang="ja-JP" altLang="en-US" dirty="0"/>
              <a:t>以下がほとんどを占める。</a:t>
            </a:r>
            <a:endParaRPr kumimoji="1" lang="en-US" altLang="ja-JP" dirty="0"/>
          </a:p>
          <a:p>
            <a:r>
              <a:rPr kumimoji="1" lang="ja-JP" altLang="en-US" dirty="0"/>
              <a:t>＊幅広い分子量分布</a:t>
            </a:r>
            <a:endParaRPr kumimoji="1" lang="en-US" altLang="ja-JP" dirty="0"/>
          </a:p>
          <a:p>
            <a:r>
              <a:rPr kumimoji="1" lang="ja-JP" altLang="en-US" dirty="0"/>
              <a:t>　　</a:t>
            </a:r>
            <a:r>
              <a:rPr kumimoji="1" lang="en-US" altLang="ja-JP" dirty="0"/>
              <a:t>1000</a:t>
            </a:r>
            <a:r>
              <a:rPr kumimoji="1" lang="ja-JP" altLang="en-US" dirty="0"/>
              <a:t>以下の低分子ペプチド・・浸透性、保水性</a:t>
            </a:r>
            <a:endParaRPr kumimoji="1" lang="en-US" altLang="ja-JP" dirty="0"/>
          </a:p>
          <a:p>
            <a:r>
              <a:rPr kumimoji="1" lang="ja-JP" altLang="en-US" dirty="0"/>
              <a:t>　　</a:t>
            </a:r>
            <a:r>
              <a:rPr kumimoji="1" lang="en-US" altLang="ja-JP" dirty="0"/>
              <a:t>1000</a:t>
            </a:r>
            <a:r>
              <a:rPr kumimoji="1" lang="ja-JP" altLang="en-US" dirty="0"/>
              <a:t>以上のペプチド　　　・・表面保護効果</a:t>
            </a:r>
            <a:endParaRPr kumimoji="1" lang="en-US" altLang="ja-JP" dirty="0"/>
          </a:p>
        </p:txBody>
      </p:sp>
    </p:spTree>
    <p:extLst>
      <p:ext uri="{BB962C8B-B14F-4D97-AF65-F5344CB8AC3E}">
        <p14:creationId xmlns:p14="http://schemas.microsoft.com/office/powerpoint/2010/main" val="1000688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44246D52-F058-2973-0BDC-2DF3084C052A}"/>
              </a:ext>
            </a:extLst>
          </p:cNvPr>
          <p:cNvPicPr>
            <a:picLocks noChangeAspect="1"/>
          </p:cNvPicPr>
          <p:nvPr/>
        </p:nvPicPr>
        <p:blipFill>
          <a:blip r:embed="rId2"/>
          <a:stretch>
            <a:fillRect/>
          </a:stretch>
        </p:blipFill>
        <p:spPr>
          <a:xfrm>
            <a:off x="8727641" y="534284"/>
            <a:ext cx="2790695" cy="2443435"/>
          </a:xfrm>
          <a:prstGeom prst="rect">
            <a:avLst/>
          </a:prstGeom>
        </p:spPr>
      </p:pic>
      <p:sp>
        <p:nvSpPr>
          <p:cNvPr id="2" name="テキスト ボックス 1">
            <a:extLst>
              <a:ext uri="{FF2B5EF4-FFF2-40B4-BE49-F238E27FC236}">
                <a16:creationId xmlns:a16="http://schemas.microsoft.com/office/drawing/2014/main" id="{275980D8-574B-82B7-1622-3009CCFA2D26}"/>
              </a:ext>
            </a:extLst>
          </p:cNvPr>
          <p:cNvSpPr txBox="1"/>
          <p:nvPr/>
        </p:nvSpPr>
        <p:spPr>
          <a:xfrm>
            <a:off x="2513232" y="735124"/>
            <a:ext cx="6108254" cy="646331"/>
          </a:xfrm>
          <a:prstGeom prst="rect">
            <a:avLst/>
          </a:prstGeom>
          <a:solidFill>
            <a:schemeClr val="accent5">
              <a:lumMod val="40000"/>
              <a:lumOff val="60000"/>
            </a:schemeClr>
          </a:solidFill>
        </p:spPr>
        <p:txBody>
          <a:bodyPr wrap="square" rtlCol="0">
            <a:spAutoFit/>
          </a:bodyPr>
          <a:lstStyle/>
          <a:p>
            <a:r>
              <a:rPr kumimoji="1" lang="ja-JP" altLang="en-US" sz="3600" b="1" dirty="0">
                <a:latin typeface="HGS行書体" panose="03000600000000000000" pitchFamily="66" charset="-128"/>
                <a:ea typeface="HGS行書体" panose="03000600000000000000" pitchFamily="66" charset="-128"/>
              </a:rPr>
              <a:t>福井弥平商店</a:t>
            </a:r>
            <a:r>
              <a:rPr kumimoji="1" lang="ja-JP" altLang="en-US" sz="2800" dirty="0"/>
              <a:t>（滋賀県高島市）</a:t>
            </a:r>
            <a:endParaRPr kumimoji="1" lang="en-US" altLang="ja-JP" sz="2800" dirty="0"/>
          </a:p>
        </p:txBody>
      </p:sp>
      <p:pic>
        <p:nvPicPr>
          <p:cNvPr id="5" name="図 4">
            <a:extLst>
              <a:ext uri="{FF2B5EF4-FFF2-40B4-BE49-F238E27FC236}">
                <a16:creationId xmlns:a16="http://schemas.microsoft.com/office/drawing/2014/main" id="{FA206DBE-E573-3840-003D-21DAA632C1F6}"/>
              </a:ext>
            </a:extLst>
          </p:cNvPr>
          <p:cNvPicPr>
            <a:picLocks noChangeAspect="1"/>
          </p:cNvPicPr>
          <p:nvPr/>
        </p:nvPicPr>
        <p:blipFill>
          <a:blip r:embed="rId3"/>
          <a:stretch>
            <a:fillRect/>
          </a:stretch>
        </p:blipFill>
        <p:spPr>
          <a:xfrm>
            <a:off x="6240935" y="2400826"/>
            <a:ext cx="4473476" cy="2982317"/>
          </a:xfrm>
          <a:prstGeom prst="rect">
            <a:avLst/>
          </a:prstGeom>
        </p:spPr>
      </p:pic>
      <p:sp>
        <p:nvSpPr>
          <p:cNvPr id="6" name="テキスト ボックス 5">
            <a:extLst>
              <a:ext uri="{FF2B5EF4-FFF2-40B4-BE49-F238E27FC236}">
                <a16:creationId xmlns:a16="http://schemas.microsoft.com/office/drawing/2014/main" id="{01D8C44C-6CDF-5E0E-5980-1073FF6B889F}"/>
              </a:ext>
            </a:extLst>
          </p:cNvPr>
          <p:cNvSpPr txBox="1"/>
          <p:nvPr/>
        </p:nvSpPr>
        <p:spPr>
          <a:xfrm>
            <a:off x="553345" y="1448550"/>
            <a:ext cx="8174295" cy="923330"/>
          </a:xfrm>
          <a:prstGeom prst="rect">
            <a:avLst/>
          </a:prstGeom>
          <a:noFill/>
        </p:spPr>
        <p:txBody>
          <a:bodyPr wrap="square" rtlCol="0">
            <a:spAutoFit/>
          </a:bodyPr>
          <a:lstStyle/>
          <a:p>
            <a:r>
              <a:rPr lang="ja-JP" altLang="en-US" b="1" i="0" dirty="0">
                <a:solidFill>
                  <a:srgbClr val="000000"/>
                </a:solidFill>
                <a:effectLst/>
                <a:latin typeface="游明朝" panose="02020400000000000000" pitchFamily="18" charset="-128"/>
                <a:ea typeface="游明朝" panose="02020400000000000000" pitchFamily="18" charset="-128"/>
              </a:rPr>
              <a:t>萩乃露は当地の豊かな自然や里山で育まれた良質な米、やわらかな水など地元の恵みを大切にして酒を醸したいと考えています。萩乃露を飲むと、当地の穏やかで豊かな情景が思い浮かぶ</a:t>
            </a:r>
            <a:r>
              <a:rPr lang="en-US" altLang="ja-JP" b="1" i="0" dirty="0">
                <a:solidFill>
                  <a:srgbClr val="000000"/>
                </a:solidFill>
                <a:effectLst/>
                <a:latin typeface="游明朝" panose="02020400000000000000" pitchFamily="18" charset="-128"/>
                <a:ea typeface="游明朝" panose="02020400000000000000" pitchFamily="18" charset="-128"/>
              </a:rPr>
              <a:t>…</a:t>
            </a:r>
            <a:r>
              <a:rPr lang="ja-JP" altLang="en-US" b="1" i="0" dirty="0">
                <a:solidFill>
                  <a:srgbClr val="000000"/>
                </a:solidFill>
                <a:effectLst/>
                <a:latin typeface="游明朝" panose="02020400000000000000" pitchFamily="18" charset="-128"/>
                <a:ea typeface="游明朝" panose="02020400000000000000" pitchFamily="18" charset="-128"/>
              </a:rPr>
              <a:t>、そんなお酒でありたいと考えています。</a:t>
            </a:r>
            <a:endParaRPr kumimoji="1" lang="ja-JP" altLang="en-US" dirty="0"/>
          </a:p>
        </p:txBody>
      </p:sp>
      <p:sp>
        <p:nvSpPr>
          <p:cNvPr id="7" name="テキスト ボックス 6">
            <a:extLst>
              <a:ext uri="{FF2B5EF4-FFF2-40B4-BE49-F238E27FC236}">
                <a16:creationId xmlns:a16="http://schemas.microsoft.com/office/drawing/2014/main" id="{D1BDAE67-4304-066D-2421-E41E003C5482}"/>
              </a:ext>
            </a:extLst>
          </p:cNvPr>
          <p:cNvSpPr txBox="1"/>
          <p:nvPr/>
        </p:nvSpPr>
        <p:spPr>
          <a:xfrm>
            <a:off x="412582" y="458125"/>
            <a:ext cx="1569660" cy="923330"/>
          </a:xfrm>
          <a:prstGeom prst="rect">
            <a:avLst/>
          </a:prstGeom>
          <a:noFill/>
        </p:spPr>
        <p:txBody>
          <a:bodyPr wrap="none" rtlCol="0">
            <a:spAutoFit/>
          </a:bodyPr>
          <a:lstStyle/>
          <a:p>
            <a:r>
              <a:rPr kumimoji="1" lang="ja-JP" altLang="en-US" sz="5400" dirty="0">
                <a:solidFill>
                  <a:srgbClr val="0070C0"/>
                </a:solidFill>
              </a:rPr>
              <a:t>酒粕</a:t>
            </a:r>
          </a:p>
        </p:txBody>
      </p:sp>
      <p:pic>
        <p:nvPicPr>
          <p:cNvPr id="8" name="図 7">
            <a:extLst>
              <a:ext uri="{FF2B5EF4-FFF2-40B4-BE49-F238E27FC236}">
                <a16:creationId xmlns:a16="http://schemas.microsoft.com/office/drawing/2014/main" id="{0101BF35-7F70-EA62-24FF-82D321186D47}"/>
              </a:ext>
            </a:extLst>
          </p:cNvPr>
          <p:cNvPicPr>
            <a:picLocks noChangeAspect="1"/>
          </p:cNvPicPr>
          <p:nvPr/>
        </p:nvPicPr>
        <p:blipFill>
          <a:blip r:embed="rId4"/>
          <a:stretch>
            <a:fillRect/>
          </a:stretch>
        </p:blipFill>
        <p:spPr>
          <a:xfrm>
            <a:off x="373350" y="2319909"/>
            <a:ext cx="5691387" cy="4013158"/>
          </a:xfrm>
          <a:prstGeom prst="rect">
            <a:avLst/>
          </a:prstGeom>
        </p:spPr>
      </p:pic>
      <p:pic>
        <p:nvPicPr>
          <p:cNvPr id="4" name="図 3">
            <a:extLst>
              <a:ext uri="{FF2B5EF4-FFF2-40B4-BE49-F238E27FC236}">
                <a16:creationId xmlns:a16="http://schemas.microsoft.com/office/drawing/2014/main" id="{3A576235-55A2-5856-E720-BEC564A6EE32}"/>
              </a:ext>
            </a:extLst>
          </p:cNvPr>
          <p:cNvPicPr>
            <a:picLocks noChangeAspect="1"/>
          </p:cNvPicPr>
          <p:nvPr/>
        </p:nvPicPr>
        <p:blipFill>
          <a:blip r:embed="rId5"/>
          <a:stretch>
            <a:fillRect/>
          </a:stretch>
        </p:blipFill>
        <p:spPr>
          <a:xfrm>
            <a:off x="9410945" y="4984565"/>
            <a:ext cx="2606932" cy="1740247"/>
          </a:xfrm>
          <a:prstGeom prst="rect">
            <a:avLst/>
          </a:prstGeom>
        </p:spPr>
      </p:pic>
    </p:spTree>
    <p:extLst>
      <p:ext uri="{BB962C8B-B14F-4D97-AF65-F5344CB8AC3E}">
        <p14:creationId xmlns:p14="http://schemas.microsoft.com/office/powerpoint/2010/main" val="2981583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7B7AEFF1-A82F-3F15-0928-58D086EC6BBA}"/>
              </a:ext>
            </a:extLst>
          </p:cNvPr>
          <p:cNvSpPr/>
          <p:nvPr/>
        </p:nvSpPr>
        <p:spPr>
          <a:xfrm>
            <a:off x="1361443" y="4644708"/>
            <a:ext cx="9863107" cy="963868"/>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728DBC0A-2193-31FD-B561-5217D33E2DF8}"/>
              </a:ext>
            </a:extLst>
          </p:cNvPr>
          <p:cNvSpPr/>
          <p:nvPr/>
        </p:nvSpPr>
        <p:spPr>
          <a:xfrm>
            <a:off x="1361443" y="5718352"/>
            <a:ext cx="9863107" cy="963868"/>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73C7E1CD-83FF-286C-2BD8-E446FF808156}"/>
              </a:ext>
            </a:extLst>
          </p:cNvPr>
          <p:cNvSpPr/>
          <p:nvPr/>
        </p:nvSpPr>
        <p:spPr>
          <a:xfrm>
            <a:off x="1379658" y="3590308"/>
            <a:ext cx="9863107" cy="952978"/>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720427AB-A33D-4F51-A735-0A545AA41268}"/>
              </a:ext>
            </a:extLst>
          </p:cNvPr>
          <p:cNvSpPr/>
          <p:nvPr/>
        </p:nvSpPr>
        <p:spPr>
          <a:xfrm>
            <a:off x="1361443" y="2348522"/>
            <a:ext cx="9863107" cy="115510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719EC9B0-C85C-3ED6-FA80-7FA06F84DF44}"/>
              </a:ext>
            </a:extLst>
          </p:cNvPr>
          <p:cNvSpPr/>
          <p:nvPr/>
        </p:nvSpPr>
        <p:spPr>
          <a:xfrm>
            <a:off x="1379659" y="1107179"/>
            <a:ext cx="9863107" cy="115510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F25CF38A-4A64-DE6E-240B-3D74C78A32F0}"/>
              </a:ext>
            </a:extLst>
          </p:cNvPr>
          <p:cNvSpPr txBox="1"/>
          <p:nvPr/>
        </p:nvSpPr>
        <p:spPr>
          <a:xfrm>
            <a:off x="2556479" y="414203"/>
            <a:ext cx="6217921" cy="646331"/>
          </a:xfrm>
          <a:prstGeom prst="rect">
            <a:avLst/>
          </a:prstGeom>
          <a:noFill/>
        </p:spPr>
        <p:txBody>
          <a:bodyPr wrap="square" rtlCol="0">
            <a:spAutoFit/>
          </a:bodyPr>
          <a:lstStyle/>
          <a:p>
            <a:r>
              <a:rPr kumimoji="1" lang="ja-JP" altLang="en-US" sz="3600" b="1" dirty="0">
                <a:latin typeface="BIZ UDP明朝 Medium" panose="02020500000000000000" pitchFamily="18" charset="-128"/>
                <a:ea typeface="BIZ UDP明朝 Medium" panose="02020500000000000000" pitchFamily="18" charset="-128"/>
              </a:rPr>
              <a:t>日本酒酒粕は美容成分の宝庫</a:t>
            </a:r>
          </a:p>
        </p:txBody>
      </p:sp>
      <p:sp>
        <p:nvSpPr>
          <p:cNvPr id="3" name="テキスト ボックス 2">
            <a:extLst>
              <a:ext uri="{FF2B5EF4-FFF2-40B4-BE49-F238E27FC236}">
                <a16:creationId xmlns:a16="http://schemas.microsoft.com/office/drawing/2014/main" id="{A438E598-400D-0564-1F91-F535EF6CD4F8}"/>
              </a:ext>
            </a:extLst>
          </p:cNvPr>
          <p:cNvSpPr txBox="1"/>
          <p:nvPr/>
        </p:nvSpPr>
        <p:spPr>
          <a:xfrm>
            <a:off x="1464809" y="1190775"/>
            <a:ext cx="2281394" cy="369332"/>
          </a:xfrm>
          <a:prstGeom prst="rect">
            <a:avLst/>
          </a:prstGeom>
          <a:solidFill>
            <a:schemeClr val="accent6">
              <a:lumMod val="40000"/>
              <a:lumOff val="60000"/>
            </a:schemeClr>
          </a:solidFill>
        </p:spPr>
        <p:txBody>
          <a:bodyPr wrap="none" rtlCol="0">
            <a:spAutoFit/>
          </a:bodyPr>
          <a:lstStyle/>
          <a:p>
            <a:r>
              <a:rPr lang="ja-JP" altLang="ja-JP" sz="1800" b="1" dirty="0">
                <a:solidFill>
                  <a:srgbClr val="7030A0"/>
                </a:solidFill>
                <a:effectLst/>
                <a:ea typeface="游明朝" panose="02020400000000000000" pitchFamily="18" charset="-128"/>
                <a:cs typeface="Times New Roman" panose="02020603050405020304" pitchFamily="18" charset="0"/>
              </a:rPr>
              <a:t>ハリ・ツヤのアップ</a:t>
            </a:r>
            <a:endParaRPr kumimoji="1" lang="ja-JP" altLang="en-US" dirty="0">
              <a:solidFill>
                <a:srgbClr val="7030A0"/>
              </a:solidFill>
            </a:endParaRPr>
          </a:p>
        </p:txBody>
      </p:sp>
      <p:sp>
        <p:nvSpPr>
          <p:cNvPr id="4" name="テキスト ボックス 3">
            <a:extLst>
              <a:ext uri="{FF2B5EF4-FFF2-40B4-BE49-F238E27FC236}">
                <a16:creationId xmlns:a16="http://schemas.microsoft.com/office/drawing/2014/main" id="{00E80653-B71A-93A9-EC43-ACEC23DE5208}"/>
              </a:ext>
            </a:extLst>
          </p:cNvPr>
          <p:cNvSpPr txBox="1"/>
          <p:nvPr/>
        </p:nvSpPr>
        <p:spPr>
          <a:xfrm>
            <a:off x="1464809" y="1618312"/>
            <a:ext cx="9231213" cy="923330"/>
          </a:xfrm>
          <a:prstGeom prst="rect">
            <a:avLst/>
          </a:prstGeom>
          <a:noFill/>
        </p:spPr>
        <p:txBody>
          <a:bodyPr wrap="square" rtlCol="0">
            <a:spAutoFit/>
          </a:bodyPr>
          <a:lstStyle/>
          <a:p>
            <a:pPr algn="just"/>
            <a:r>
              <a:rPr lang="en-US" altLang="ja-JP" b="1" kern="100" dirty="0">
                <a:effectLst/>
                <a:latin typeface="游明朝" panose="02020400000000000000" pitchFamily="18" charset="-128"/>
                <a:ea typeface="游明朝" panose="02020400000000000000" pitchFamily="18" charset="-128"/>
                <a:cs typeface="Times New Roman" panose="02020603050405020304" pitchFamily="18" charset="0"/>
              </a:rPr>
              <a:t>α-EG</a:t>
            </a:r>
            <a:r>
              <a:rPr lang="ja-JP" altLang="ja-JP" sz="1400" b="1" kern="100" dirty="0">
                <a:effectLst/>
                <a:latin typeface="游明朝" panose="02020400000000000000" pitchFamily="18" charset="-128"/>
                <a:ea typeface="游明朝" panose="02020400000000000000" pitchFamily="18" charset="-128"/>
                <a:cs typeface="Times New Roman" panose="02020603050405020304" pitchFamily="18" charset="0"/>
              </a:rPr>
              <a:t>（アルファ</a:t>
            </a:r>
            <a:r>
              <a:rPr lang="en-US" altLang="ja-JP" sz="1400" b="1" kern="100" dirty="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1400" b="1" kern="100" dirty="0">
                <a:effectLst/>
                <a:latin typeface="游明朝" panose="02020400000000000000" pitchFamily="18" charset="-128"/>
                <a:ea typeface="游明朝" panose="02020400000000000000" pitchFamily="18" charset="-128"/>
                <a:cs typeface="Times New Roman" panose="02020603050405020304" pitchFamily="18" charset="0"/>
              </a:rPr>
              <a:t>エチル</a:t>
            </a:r>
            <a:r>
              <a:rPr lang="en-US" altLang="ja-JP" sz="1400" b="1" kern="100" dirty="0">
                <a:effectLst/>
                <a:latin typeface="游明朝" panose="02020400000000000000" pitchFamily="18" charset="-128"/>
                <a:ea typeface="游明朝" panose="02020400000000000000" pitchFamily="18" charset="-128"/>
                <a:cs typeface="Times New Roman" panose="02020603050405020304" pitchFamily="18" charset="0"/>
              </a:rPr>
              <a:t>‐D‐</a:t>
            </a:r>
            <a:r>
              <a:rPr lang="ja-JP" altLang="ja-JP" sz="1400" b="1" kern="100" dirty="0">
                <a:effectLst/>
                <a:latin typeface="游明朝" panose="02020400000000000000" pitchFamily="18" charset="-128"/>
                <a:ea typeface="游明朝" panose="02020400000000000000" pitchFamily="18" charset="-128"/>
                <a:cs typeface="Times New Roman" panose="02020603050405020304" pitchFamily="18" charset="0"/>
              </a:rPr>
              <a:t>グルコシド）</a:t>
            </a:r>
            <a:r>
              <a:rPr lang="ja-JP" altLang="en-US" sz="1400" b="1" kern="100" dirty="0">
                <a:latin typeface="游明朝" panose="02020400000000000000" pitchFamily="18" charset="-128"/>
                <a:ea typeface="游明朝" panose="02020400000000000000" pitchFamily="18" charset="-128"/>
                <a:cs typeface="Times New Roman" panose="02020603050405020304" pitchFamily="18" charset="0"/>
              </a:rPr>
              <a:t>　　</a:t>
            </a:r>
            <a:r>
              <a:rPr lang="ja-JP" altLang="ja-JP" kern="100" dirty="0">
                <a:effectLst/>
                <a:latin typeface="游明朝" panose="02020400000000000000" pitchFamily="18" charset="-128"/>
                <a:ea typeface="游明朝" panose="02020400000000000000" pitchFamily="18" charset="-128"/>
                <a:cs typeface="Times New Roman" panose="02020603050405020304" pitchFamily="18" charset="0"/>
              </a:rPr>
              <a:t>真皮に届き、肌のコラーゲン生成</a:t>
            </a:r>
            <a:r>
              <a:rPr lang="ja-JP" altLang="en-US" kern="100" dirty="0">
                <a:latin typeface="游明朝" panose="02020400000000000000" pitchFamily="18" charset="-128"/>
                <a:ea typeface="游明朝" panose="02020400000000000000" pitchFamily="18" charset="-128"/>
                <a:cs typeface="Times New Roman" panose="02020603050405020304" pitchFamily="18" charset="0"/>
              </a:rPr>
              <a:t>を</a:t>
            </a:r>
            <a:r>
              <a:rPr lang="ja-JP" altLang="ja-JP" kern="100" dirty="0">
                <a:effectLst/>
                <a:latin typeface="游明朝" panose="02020400000000000000" pitchFamily="18" charset="-128"/>
                <a:ea typeface="游明朝" panose="02020400000000000000" pitchFamily="18" charset="-128"/>
                <a:cs typeface="Times New Roman" panose="02020603050405020304" pitchFamily="18" charset="0"/>
              </a:rPr>
              <a:t>助け</a:t>
            </a:r>
            <a:r>
              <a:rPr lang="ja-JP" altLang="en-US" kern="100" dirty="0">
                <a:latin typeface="游明朝" panose="02020400000000000000" pitchFamily="18" charset="-128"/>
                <a:ea typeface="游明朝" panose="02020400000000000000" pitchFamily="18" charset="-128"/>
                <a:cs typeface="Times New Roman" panose="02020603050405020304" pitchFamily="18" charset="0"/>
              </a:rPr>
              <a:t>る</a:t>
            </a:r>
            <a:r>
              <a:rPr lang="en-US" altLang="ja-JP" kern="100" dirty="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kern="100" dirty="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b="1" dirty="0">
                <a:effectLst/>
                <a:latin typeface="游明朝" panose="02020400000000000000" pitchFamily="18" charset="-128"/>
                <a:ea typeface="游明朝" panose="02020400000000000000" pitchFamily="18" charset="-128"/>
                <a:cs typeface="Times New Roman" panose="02020603050405020304" pitchFamily="18" charset="0"/>
              </a:rPr>
              <a:t>α</a:t>
            </a:r>
            <a:r>
              <a:rPr lang="en-US" altLang="ja-JP" b="1" dirty="0">
                <a:effectLst/>
                <a:ea typeface="游明朝" panose="02020400000000000000" pitchFamily="18" charset="-128"/>
                <a:cs typeface="Times New Roman" panose="02020603050405020304" pitchFamily="18" charset="0"/>
              </a:rPr>
              <a:t>-GG</a:t>
            </a:r>
            <a:r>
              <a:rPr lang="ja-JP" altLang="ja-JP" sz="1400" b="1" dirty="0">
                <a:effectLst/>
                <a:ea typeface="游明朝" panose="02020400000000000000" pitchFamily="18" charset="-128"/>
                <a:cs typeface="Times New Roman" panose="02020603050405020304" pitchFamily="18" charset="0"/>
              </a:rPr>
              <a:t>（アルファ</a:t>
            </a:r>
            <a:r>
              <a:rPr lang="en-US" altLang="ja-JP" sz="1400" b="1" dirty="0">
                <a:effectLst/>
                <a:ea typeface="游明朝" panose="02020400000000000000" pitchFamily="18" charset="-128"/>
                <a:cs typeface="Times New Roman" panose="02020603050405020304" pitchFamily="18" charset="0"/>
              </a:rPr>
              <a:t>‐</a:t>
            </a:r>
            <a:r>
              <a:rPr lang="ja-JP" altLang="ja-JP" sz="1400" b="1" dirty="0">
                <a:effectLst/>
                <a:ea typeface="游明朝" panose="02020400000000000000" pitchFamily="18" charset="-128"/>
                <a:cs typeface="Times New Roman" panose="02020603050405020304" pitchFamily="18" charset="0"/>
              </a:rPr>
              <a:t>グルコシル</a:t>
            </a:r>
            <a:r>
              <a:rPr lang="en-US" altLang="ja-JP" sz="1400" b="1" dirty="0">
                <a:effectLst/>
                <a:ea typeface="游明朝" panose="02020400000000000000" pitchFamily="18" charset="-128"/>
                <a:cs typeface="Times New Roman" panose="02020603050405020304" pitchFamily="18" charset="0"/>
              </a:rPr>
              <a:t>‐</a:t>
            </a:r>
            <a:r>
              <a:rPr lang="ja-JP" altLang="ja-JP" sz="1400" b="1" dirty="0">
                <a:effectLst/>
                <a:ea typeface="游明朝" panose="02020400000000000000" pitchFamily="18" charset="-128"/>
                <a:cs typeface="Times New Roman" panose="02020603050405020304" pitchFamily="18" charset="0"/>
              </a:rPr>
              <a:t>グリセリン）</a:t>
            </a:r>
            <a:r>
              <a:rPr lang="en-US" altLang="ja-JP" sz="1400" dirty="0">
                <a:effectLst/>
                <a:ea typeface="游明朝" panose="02020400000000000000" pitchFamily="18" charset="-128"/>
                <a:cs typeface="Times New Roman" panose="02020603050405020304" pitchFamily="18" charset="0"/>
              </a:rPr>
              <a:t>  </a:t>
            </a:r>
            <a:r>
              <a:rPr lang="ja-JP" altLang="en-US" sz="1400" dirty="0">
                <a:effectLst/>
                <a:ea typeface="游明朝" panose="02020400000000000000" pitchFamily="18" charset="-128"/>
                <a:cs typeface="Times New Roman" panose="02020603050405020304" pitchFamily="18" charset="0"/>
              </a:rPr>
              <a:t>　</a:t>
            </a:r>
            <a:r>
              <a:rPr lang="ja-JP" altLang="ja-JP" dirty="0">
                <a:effectLst/>
                <a:ea typeface="游明朝" panose="02020400000000000000" pitchFamily="18" charset="-128"/>
                <a:cs typeface="Times New Roman" panose="02020603050405020304" pitchFamily="18" charset="0"/>
              </a:rPr>
              <a:t>ヒアルロン酸とコラーゲンの生成を</a:t>
            </a:r>
            <a:r>
              <a:rPr lang="ja-JP" altLang="en-US" dirty="0">
                <a:effectLst/>
                <a:ea typeface="游明朝" panose="02020400000000000000" pitchFamily="18" charset="-128"/>
                <a:cs typeface="Times New Roman" panose="02020603050405020304" pitchFamily="18" charset="0"/>
              </a:rPr>
              <a:t>促進　</a:t>
            </a:r>
            <a:br>
              <a:rPr lang="en-US" altLang="ja-JP" sz="1800" dirty="0">
                <a:effectLst/>
                <a:ea typeface="游明朝" panose="02020400000000000000" pitchFamily="18" charset="-128"/>
                <a:cs typeface="Times New Roman" panose="02020603050405020304" pitchFamily="18" charset="0"/>
              </a:rPr>
            </a:br>
            <a:endParaRPr kumimoji="1" lang="ja-JP" altLang="en-US" dirty="0"/>
          </a:p>
        </p:txBody>
      </p:sp>
      <p:sp>
        <p:nvSpPr>
          <p:cNvPr id="5" name="テキスト ボックス 4">
            <a:extLst>
              <a:ext uri="{FF2B5EF4-FFF2-40B4-BE49-F238E27FC236}">
                <a16:creationId xmlns:a16="http://schemas.microsoft.com/office/drawing/2014/main" id="{F322C71A-23AE-6F11-0B7B-B1E32AB76B11}"/>
              </a:ext>
            </a:extLst>
          </p:cNvPr>
          <p:cNvSpPr txBox="1"/>
          <p:nvPr/>
        </p:nvSpPr>
        <p:spPr>
          <a:xfrm>
            <a:off x="1464809" y="2455243"/>
            <a:ext cx="1088760" cy="369332"/>
          </a:xfrm>
          <a:prstGeom prst="rect">
            <a:avLst/>
          </a:prstGeom>
          <a:solidFill>
            <a:schemeClr val="accent2">
              <a:lumMod val="20000"/>
              <a:lumOff val="80000"/>
            </a:schemeClr>
          </a:solidFill>
        </p:spPr>
        <p:txBody>
          <a:bodyPr wrap="none" rtlCol="0">
            <a:spAutoFit/>
          </a:bodyPr>
          <a:lstStyle/>
          <a:p>
            <a:r>
              <a:rPr lang="ja-JP" altLang="ja-JP" sz="1800" b="1" dirty="0">
                <a:solidFill>
                  <a:srgbClr val="7030A0"/>
                </a:solidFill>
                <a:effectLst/>
                <a:ea typeface="游明朝" panose="02020400000000000000" pitchFamily="18" charset="-128"/>
                <a:cs typeface="Times New Roman" panose="02020603050405020304" pitchFamily="18" charset="0"/>
              </a:rPr>
              <a:t>美白効果</a:t>
            </a:r>
            <a:endParaRPr kumimoji="1" lang="ja-JP" altLang="en-US" dirty="0">
              <a:solidFill>
                <a:srgbClr val="7030A0"/>
              </a:solidFill>
            </a:endParaRPr>
          </a:p>
        </p:txBody>
      </p:sp>
      <p:sp>
        <p:nvSpPr>
          <p:cNvPr id="6" name="テキスト ボックス 5">
            <a:extLst>
              <a:ext uri="{FF2B5EF4-FFF2-40B4-BE49-F238E27FC236}">
                <a16:creationId xmlns:a16="http://schemas.microsoft.com/office/drawing/2014/main" id="{FCD941B3-4344-B8A5-3FE0-D96F24A093D8}"/>
              </a:ext>
            </a:extLst>
          </p:cNvPr>
          <p:cNvSpPr txBox="1"/>
          <p:nvPr/>
        </p:nvSpPr>
        <p:spPr>
          <a:xfrm>
            <a:off x="1475035" y="2850616"/>
            <a:ext cx="10211450" cy="646331"/>
          </a:xfrm>
          <a:prstGeom prst="rect">
            <a:avLst/>
          </a:prstGeom>
          <a:noFill/>
        </p:spPr>
        <p:txBody>
          <a:bodyPr wrap="none" rtlCol="0">
            <a:spAutoFit/>
          </a:bodyPr>
          <a:lstStyle/>
          <a:p>
            <a:pPr algn="l"/>
            <a:r>
              <a:rPr lang="ja-JP" altLang="en-US" b="1" i="0" dirty="0">
                <a:solidFill>
                  <a:srgbClr val="383838"/>
                </a:solidFill>
                <a:effectLst/>
                <a:latin typeface="游明朝" panose="02020400000000000000" pitchFamily="18" charset="-128"/>
                <a:ea typeface="游明朝" panose="02020400000000000000" pitchFamily="18" charset="-128"/>
              </a:rPr>
              <a:t>アルブチン</a:t>
            </a:r>
            <a:r>
              <a:rPr lang="ja-JP" altLang="en-US" dirty="0">
                <a:solidFill>
                  <a:srgbClr val="383838"/>
                </a:solidFill>
                <a:latin typeface="游明朝" panose="02020400000000000000" pitchFamily="18" charset="-128"/>
                <a:ea typeface="游明朝" panose="02020400000000000000" pitchFamily="18" charset="-128"/>
              </a:rPr>
              <a:t>　　　　　　　　　　　 </a:t>
            </a:r>
            <a:r>
              <a:rPr lang="ja-JP" altLang="en-US" b="0" i="0" dirty="0">
                <a:solidFill>
                  <a:srgbClr val="383838"/>
                </a:solidFill>
                <a:effectLst/>
                <a:latin typeface="游明朝" panose="02020400000000000000" pitchFamily="18" charset="-128"/>
                <a:ea typeface="游明朝" panose="02020400000000000000" pitchFamily="18" charset="-128"/>
              </a:rPr>
              <a:t>シミが作られるのを防ぎ、できてしまったシミを薄くする</a:t>
            </a:r>
          </a:p>
          <a:p>
            <a:pPr algn="l"/>
            <a:r>
              <a:rPr lang="ja-JP" altLang="en-US" b="1" i="0" dirty="0">
                <a:solidFill>
                  <a:srgbClr val="383838"/>
                </a:solidFill>
                <a:effectLst/>
                <a:latin typeface="游明朝" panose="02020400000000000000" pitchFamily="18" charset="-128"/>
                <a:ea typeface="游明朝" panose="02020400000000000000" pitchFamily="18" charset="-128"/>
              </a:rPr>
              <a:t>遊離リノール酸</a:t>
            </a:r>
            <a:r>
              <a:rPr lang="ja-JP" altLang="en-US" b="1" dirty="0">
                <a:solidFill>
                  <a:srgbClr val="383838"/>
                </a:solidFill>
                <a:latin typeface="游明朝" panose="02020400000000000000" pitchFamily="18" charset="-128"/>
                <a:ea typeface="游明朝" panose="02020400000000000000" pitchFamily="18" charset="-128"/>
              </a:rPr>
              <a:t>　　　　　　　　       </a:t>
            </a:r>
            <a:r>
              <a:rPr lang="ja-JP" altLang="en-US" dirty="0">
                <a:solidFill>
                  <a:srgbClr val="383838"/>
                </a:solidFill>
                <a:latin typeface="游明朝" panose="02020400000000000000" pitchFamily="18" charset="-128"/>
                <a:ea typeface="游明朝" panose="02020400000000000000" pitchFamily="18" charset="-128"/>
              </a:rPr>
              <a:t>肌</a:t>
            </a:r>
            <a:r>
              <a:rPr lang="ja-JP" altLang="en-US" b="0" i="0" dirty="0">
                <a:solidFill>
                  <a:srgbClr val="383838"/>
                </a:solidFill>
                <a:effectLst/>
                <a:latin typeface="游明朝" panose="02020400000000000000" pitchFamily="18" charset="-128"/>
                <a:ea typeface="游明朝" panose="02020400000000000000" pitchFamily="18" charset="-128"/>
              </a:rPr>
              <a:t>に透明感を与える </a:t>
            </a:r>
          </a:p>
        </p:txBody>
      </p:sp>
      <p:sp>
        <p:nvSpPr>
          <p:cNvPr id="7" name="テキスト ボックス 6">
            <a:extLst>
              <a:ext uri="{FF2B5EF4-FFF2-40B4-BE49-F238E27FC236}">
                <a16:creationId xmlns:a16="http://schemas.microsoft.com/office/drawing/2014/main" id="{742E704E-CAC3-72AD-867E-A28E732D59D0}"/>
              </a:ext>
            </a:extLst>
          </p:cNvPr>
          <p:cNvSpPr txBox="1"/>
          <p:nvPr/>
        </p:nvSpPr>
        <p:spPr>
          <a:xfrm>
            <a:off x="1464809" y="4005720"/>
            <a:ext cx="9537370" cy="369332"/>
          </a:xfrm>
          <a:prstGeom prst="rect">
            <a:avLst/>
          </a:prstGeom>
          <a:noFill/>
        </p:spPr>
        <p:txBody>
          <a:bodyPr wrap="square" rtlCol="0">
            <a:spAutoFit/>
          </a:bodyPr>
          <a:lstStyle/>
          <a:p>
            <a:pPr marL="666750" indent="-666750" algn="just"/>
            <a:r>
              <a:rPr lang="en-US" altLang="ja-JP" sz="1800" b="1" kern="100" dirty="0">
                <a:effectLst/>
                <a:latin typeface="游明朝" panose="02020400000000000000" pitchFamily="18" charset="-128"/>
                <a:ea typeface="游明朝" panose="02020400000000000000" pitchFamily="18" charset="-128"/>
                <a:cs typeface="Times New Roman" panose="02020603050405020304" pitchFamily="18" charset="0"/>
              </a:rPr>
              <a:t>NMF</a:t>
            </a:r>
            <a:r>
              <a:rPr lang="ja-JP" altLang="en-US" b="1" i="0" dirty="0">
                <a:effectLst/>
                <a:latin typeface="游明朝" panose="02020400000000000000" pitchFamily="18" charset="-128"/>
                <a:ea typeface="游明朝" panose="02020400000000000000" pitchFamily="18" charset="-128"/>
              </a:rPr>
              <a:t>天然保湿因子</a:t>
            </a:r>
            <a:r>
              <a:rPr lang="en-US" altLang="ja-JP" sz="1600" b="1" i="0" dirty="0">
                <a:effectLst/>
                <a:latin typeface="游明朝" panose="02020400000000000000" pitchFamily="18" charset="-128"/>
                <a:ea typeface="游明朝" panose="02020400000000000000" pitchFamily="18" charset="-128"/>
              </a:rPr>
              <a:t>                                        </a:t>
            </a: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高い保湿効果</a:t>
            </a:r>
          </a:p>
        </p:txBody>
      </p:sp>
      <p:sp>
        <p:nvSpPr>
          <p:cNvPr id="8" name="テキスト ボックス 7">
            <a:extLst>
              <a:ext uri="{FF2B5EF4-FFF2-40B4-BE49-F238E27FC236}">
                <a16:creationId xmlns:a16="http://schemas.microsoft.com/office/drawing/2014/main" id="{FEFF70FB-F3A9-9A1B-924F-D2D3A2DD1AB9}"/>
              </a:ext>
            </a:extLst>
          </p:cNvPr>
          <p:cNvSpPr txBox="1"/>
          <p:nvPr/>
        </p:nvSpPr>
        <p:spPr>
          <a:xfrm>
            <a:off x="1475035" y="3663097"/>
            <a:ext cx="646331" cy="369332"/>
          </a:xfrm>
          <a:prstGeom prst="rect">
            <a:avLst/>
          </a:prstGeom>
          <a:solidFill>
            <a:schemeClr val="accent2">
              <a:lumMod val="20000"/>
              <a:lumOff val="80000"/>
            </a:schemeClr>
          </a:solidFill>
        </p:spPr>
        <p:txBody>
          <a:bodyPr wrap="none" rtlCol="0">
            <a:spAutoFit/>
          </a:bodyPr>
          <a:lstStyle/>
          <a:p>
            <a:r>
              <a:rPr kumimoji="1" lang="ja-JP" altLang="en-US" dirty="0">
                <a:solidFill>
                  <a:srgbClr val="7030A0"/>
                </a:solidFill>
              </a:rPr>
              <a:t>潤い</a:t>
            </a:r>
          </a:p>
        </p:txBody>
      </p:sp>
      <p:sp>
        <p:nvSpPr>
          <p:cNvPr id="9" name="テキスト ボックス 8">
            <a:extLst>
              <a:ext uri="{FF2B5EF4-FFF2-40B4-BE49-F238E27FC236}">
                <a16:creationId xmlns:a16="http://schemas.microsoft.com/office/drawing/2014/main" id="{1FC72717-1841-D618-002D-9F01D4F373FC}"/>
              </a:ext>
            </a:extLst>
          </p:cNvPr>
          <p:cNvSpPr txBox="1"/>
          <p:nvPr/>
        </p:nvSpPr>
        <p:spPr>
          <a:xfrm>
            <a:off x="1464809" y="4716298"/>
            <a:ext cx="2218877" cy="369332"/>
          </a:xfrm>
          <a:prstGeom prst="rect">
            <a:avLst/>
          </a:prstGeom>
          <a:solidFill>
            <a:schemeClr val="accent2">
              <a:lumMod val="20000"/>
              <a:lumOff val="80000"/>
            </a:schemeClr>
          </a:solidFill>
        </p:spPr>
        <p:txBody>
          <a:bodyPr wrap="none" rtlCol="0">
            <a:spAutoFit/>
          </a:bodyPr>
          <a:lstStyle/>
          <a:p>
            <a:pPr marL="667385" indent="-667385" algn="just"/>
            <a:r>
              <a:rPr lang="ja-JP" altLang="ja-JP" sz="1800" b="1" kern="100" dirty="0">
                <a:solidFill>
                  <a:srgbClr val="7030A0"/>
                </a:solidFill>
                <a:effectLst/>
                <a:latin typeface="游明朝" panose="02020400000000000000" pitchFamily="18" charset="-128"/>
                <a:ea typeface="游明朝" panose="02020400000000000000" pitchFamily="18" charset="-128"/>
                <a:cs typeface="Times New Roman" panose="02020603050405020304" pitchFamily="18" charset="0"/>
              </a:rPr>
              <a:t>シワ・たるみの改善</a:t>
            </a:r>
            <a:endParaRPr lang="ja-JP" altLang="ja-JP" sz="1800" kern="100" dirty="0">
              <a:solidFill>
                <a:srgbClr val="7030A0"/>
              </a:solidFill>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ED2EF84C-8F07-AB80-D24E-9E63D6C63435}"/>
              </a:ext>
            </a:extLst>
          </p:cNvPr>
          <p:cNvSpPr txBox="1"/>
          <p:nvPr/>
        </p:nvSpPr>
        <p:spPr>
          <a:xfrm>
            <a:off x="1464809" y="5092193"/>
            <a:ext cx="8880957" cy="369332"/>
          </a:xfrm>
          <a:prstGeom prst="rect">
            <a:avLst/>
          </a:prstGeom>
          <a:noFill/>
        </p:spPr>
        <p:txBody>
          <a:bodyPr wrap="none" rtlCol="0">
            <a:spAutoFit/>
          </a:bodyPr>
          <a:lstStyle/>
          <a:p>
            <a:r>
              <a:rPr lang="ja-JP" altLang="ja-JP" sz="1800" b="1" dirty="0">
                <a:effectLst/>
                <a:ea typeface="游明朝" panose="02020400000000000000" pitchFamily="18" charset="-128"/>
                <a:cs typeface="Times New Roman" panose="02020603050405020304" pitchFamily="18" charset="0"/>
              </a:rPr>
              <a:t>フェルラ酸</a:t>
            </a:r>
            <a:r>
              <a:rPr lang="ja-JP" altLang="en-US" dirty="0">
                <a:ea typeface="游明朝" panose="02020400000000000000" pitchFamily="18" charset="-128"/>
                <a:cs typeface="Times New Roman" panose="02020603050405020304" pitchFamily="18" charset="0"/>
              </a:rPr>
              <a:t>　　　　                        　    </a:t>
            </a:r>
            <a:r>
              <a:rPr lang="ja-JP" altLang="ja-JP" sz="1800" dirty="0">
                <a:effectLst/>
                <a:ea typeface="游明朝" panose="02020400000000000000" pitchFamily="18" charset="-128"/>
                <a:cs typeface="Times New Roman" panose="02020603050405020304" pitchFamily="18" charset="0"/>
              </a:rPr>
              <a:t>抗酸化作用があり、細胞を活性化してくれる</a:t>
            </a:r>
            <a:endParaRPr kumimoji="1" lang="ja-JP" altLang="en-US" dirty="0"/>
          </a:p>
        </p:txBody>
      </p:sp>
      <p:sp>
        <p:nvSpPr>
          <p:cNvPr id="11" name="テキスト ボックス 10">
            <a:extLst>
              <a:ext uri="{FF2B5EF4-FFF2-40B4-BE49-F238E27FC236}">
                <a16:creationId xmlns:a16="http://schemas.microsoft.com/office/drawing/2014/main" id="{A3474463-3634-AA50-B101-132BD56A6615}"/>
              </a:ext>
            </a:extLst>
          </p:cNvPr>
          <p:cNvSpPr txBox="1"/>
          <p:nvPr/>
        </p:nvSpPr>
        <p:spPr>
          <a:xfrm flipH="1">
            <a:off x="1523985" y="5830954"/>
            <a:ext cx="3047999" cy="369332"/>
          </a:xfrm>
          <a:prstGeom prst="rect">
            <a:avLst/>
          </a:prstGeom>
          <a:solidFill>
            <a:schemeClr val="accent2">
              <a:lumMod val="20000"/>
              <a:lumOff val="80000"/>
            </a:schemeClr>
          </a:solidFill>
        </p:spPr>
        <p:txBody>
          <a:bodyPr wrap="square" rtlCol="0">
            <a:spAutoFit/>
          </a:bodyPr>
          <a:lstStyle/>
          <a:p>
            <a:pPr marL="667385" indent="-667385" algn="just"/>
            <a:r>
              <a:rPr lang="ja-JP" altLang="ja-JP" sz="1800" b="1" kern="100" dirty="0">
                <a:solidFill>
                  <a:srgbClr val="7030A0"/>
                </a:solidFill>
                <a:effectLst/>
                <a:latin typeface="游明朝" panose="02020400000000000000" pitchFamily="18" charset="-128"/>
                <a:ea typeface="游明朝" panose="02020400000000000000" pitchFamily="18" charset="-128"/>
                <a:cs typeface="Times New Roman" panose="02020603050405020304" pitchFamily="18" charset="0"/>
              </a:rPr>
              <a:t>ターンオーバーの正常化</a:t>
            </a:r>
            <a:endParaRPr lang="ja-JP" altLang="ja-JP" sz="1800" kern="100" dirty="0">
              <a:solidFill>
                <a:srgbClr val="7030A0"/>
              </a:solidFill>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12" name="テキスト ボックス 11">
            <a:extLst>
              <a:ext uri="{FF2B5EF4-FFF2-40B4-BE49-F238E27FC236}">
                <a16:creationId xmlns:a16="http://schemas.microsoft.com/office/drawing/2014/main" id="{90FF5DC1-EA29-5A16-3522-46F47ACD531C}"/>
              </a:ext>
            </a:extLst>
          </p:cNvPr>
          <p:cNvSpPr txBox="1"/>
          <p:nvPr/>
        </p:nvSpPr>
        <p:spPr>
          <a:xfrm>
            <a:off x="1523985" y="6200286"/>
            <a:ext cx="8499443" cy="646331"/>
          </a:xfrm>
          <a:prstGeom prst="rect">
            <a:avLst/>
          </a:prstGeom>
          <a:noFill/>
        </p:spPr>
        <p:txBody>
          <a:bodyPr wrap="none" rtlCol="0">
            <a:spAutoFit/>
          </a:bodyPr>
          <a:lstStyle/>
          <a:p>
            <a:r>
              <a:rPr lang="ja-JP" altLang="ja-JP" sz="1800" b="1" dirty="0">
                <a:effectLst/>
                <a:ea typeface="游明朝" panose="02020400000000000000" pitchFamily="18" charset="-128"/>
                <a:cs typeface="Times New Roman" panose="02020603050405020304" pitchFamily="18" charset="0"/>
              </a:rPr>
              <a:t>フルーツ酸（</a:t>
            </a:r>
            <a:r>
              <a:rPr lang="en-US" altLang="ja-JP" sz="1800" b="1" dirty="0">
                <a:effectLst/>
                <a:ea typeface="游明朝" panose="02020400000000000000" pitchFamily="18" charset="-128"/>
                <a:cs typeface="Times New Roman" panose="02020603050405020304" pitchFamily="18" charset="0"/>
              </a:rPr>
              <a:t>AHA</a:t>
            </a:r>
            <a:r>
              <a:rPr lang="ja-JP" altLang="ja-JP" sz="1800" b="1" dirty="0">
                <a:effectLst/>
                <a:ea typeface="游明朝" panose="02020400000000000000" pitchFamily="18" charset="-128"/>
                <a:cs typeface="Times New Roman" panose="02020603050405020304" pitchFamily="18" charset="0"/>
              </a:rPr>
              <a:t>）</a:t>
            </a:r>
            <a:r>
              <a:rPr lang="ja-JP" altLang="en-US" sz="1800" b="1" dirty="0">
                <a:effectLst/>
                <a:ea typeface="游明朝" panose="02020400000000000000" pitchFamily="18" charset="-128"/>
                <a:cs typeface="Times New Roman" panose="02020603050405020304" pitchFamily="18" charset="0"/>
              </a:rPr>
              <a:t>　                             </a:t>
            </a:r>
            <a:r>
              <a:rPr lang="ja-JP" altLang="ja-JP" sz="1800" dirty="0">
                <a:effectLst/>
                <a:ea typeface="游明朝" panose="02020400000000000000" pitchFamily="18" charset="-128"/>
                <a:cs typeface="Times New Roman" panose="02020603050405020304" pitchFamily="18" charset="0"/>
              </a:rPr>
              <a:t>古い角質を除去し、ターンオーバーを</a:t>
            </a:r>
            <a:r>
              <a:rPr lang="ja-JP" altLang="en-US" sz="1800" dirty="0">
                <a:effectLst/>
                <a:ea typeface="游明朝" panose="02020400000000000000" pitchFamily="18" charset="-128"/>
                <a:cs typeface="Times New Roman" panose="02020603050405020304" pitchFamily="18" charset="0"/>
              </a:rPr>
              <a:t>促進</a:t>
            </a:r>
            <a:br>
              <a:rPr lang="en-US" altLang="ja-JP" sz="1800" dirty="0">
                <a:effectLst/>
                <a:ea typeface="游明朝" panose="02020400000000000000" pitchFamily="18" charset="-128"/>
                <a:cs typeface="Times New Roman" panose="02020603050405020304" pitchFamily="18" charset="0"/>
              </a:rPr>
            </a:br>
            <a:endParaRPr kumimoji="1" lang="ja-JP" altLang="en-US" dirty="0"/>
          </a:p>
        </p:txBody>
      </p:sp>
    </p:spTree>
    <p:extLst>
      <p:ext uri="{BB962C8B-B14F-4D97-AF65-F5344CB8AC3E}">
        <p14:creationId xmlns:p14="http://schemas.microsoft.com/office/powerpoint/2010/main" val="1404441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a:extLst>
              <a:ext uri="{FF2B5EF4-FFF2-40B4-BE49-F238E27FC236}">
                <a16:creationId xmlns:a16="http://schemas.microsoft.com/office/drawing/2014/main" id="{C063CAD8-CF4D-9DDE-92FD-1D9EA0431F9A}"/>
              </a:ext>
            </a:extLst>
          </p:cNvPr>
          <p:cNvGraphicFramePr>
            <a:graphicFrameLocks/>
          </p:cNvGraphicFramePr>
          <p:nvPr>
            <p:extLst>
              <p:ext uri="{D42A27DB-BD31-4B8C-83A1-F6EECF244321}">
                <p14:modId xmlns:p14="http://schemas.microsoft.com/office/powerpoint/2010/main" val="292971922"/>
              </p:ext>
            </p:extLst>
          </p:nvPr>
        </p:nvGraphicFramePr>
        <p:xfrm>
          <a:off x="1574359" y="1126573"/>
          <a:ext cx="8903919" cy="4210537"/>
        </p:xfrm>
        <a:graphic>
          <a:graphicData uri="http://schemas.openxmlformats.org/drawingml/2006/chart">
            <c:chart xmlns:c="http://schemas.openxmlformats.org/drawingml/2006/chart" xmlns:r="http://schemas.openxmlformats.org/officeDocument/2006/relationships" r:id="rId2"/>
          </a:graphicData>
        </a:graphic>
      </p:graphicFrame>
      <p:sp>
        <p:nvSpPr>
          <p:cNvPr id="4" name="テキスト ボックス 3">
            <a:extLst>
              <a:ext uri="{FF2B5EF4-FFF2-40B4-BE49-F238E27FC236}">
                <a16:creationId xmlns:a16="http://schemas.microsoft.com/office/drawing/2014/main" id="{A0D443A5-858D-246F-F32A-806751F859A2}"/>
              </a:ext>
            </a:extLst>
          </p:cNvPr>
          <p:cNvSpPr txBox="1"/>
          <p:nvPr/>
        </p:nvSpPr>
        <p:spPr>
          <a:xfrm>
            <a:off x="1173810" y="5593623"/>
            <a:ext cx="10041586" cy="923330"/>
          </a:xfrm>
          <a:prstGeom prst="rect">
            <a:avLst/>
          </a:prstGeom>
          <a:solidFill>
            <a:schemeClr val="bg1">
              <a:lumMod val="85000"/>
            </a:schemeClr>
          </a:solidFill>
          <a:effectLst>
            <a:softEdge rad="63500"/>
          </a:effectLst>
        </p:spPr>
        <p:txBody>
          <a:bodyPr wrap="square">
            <a:spAutoFit/>
          </a:bodyPr>
          <a:lstStyle/>
          <a:p>
            <a:r>
              <a:rPr lang="ja-JP" altLang="en-US" dirty="0">
                <a:latin typeface="+mn-ea"/>
              </a:rPr>
              <a:t>しわやたるみの原因の約</a:t>
            </a:r>
            <a:r>
              <a:rPr lang="en-US" altLang="ja-JP" dirty="0">
                <a:latin typeface="+mn-ea"/>
              </a:rPr>
              <a:t>80%</a:t>
            </a:r>
            <a:r>
              <a:rPr lang="ja-JP" altLang="en-US" dirty="0">
                <a:latin typeface="+mn-ea"/>
              </a:rPr>
              <a:t>は長期紫外線曝露による光老化であると言われている 一方、紫外線が皮膚に惹起する様々な現象は、活性酸素種を介していることが知られている。このため、光老化対 策を考える上で活性酸素種の消去は重要な位置づけにあると言える。</a:t>
            </a:r>
          </a:p>
        </p:txBody>
      </p:sp>
      <p:sp>
        <p:nvSpPr>
          <p:cNvPr id="6" name="テキスト ボックス 5">
            <a:extLst>
              <a:ext uri="{FF2B5EF4-FFF2-40B4-BE49-F238E27FC236}">
                <a16:creationId xmlns:a16="http://schemas.microsoft.com/office/drawing/2014/main" id="{C1202F3A-F1B4-13B3-62E4-37B5FA6393C1}"/>
              </a:ext>
            </a:extLst>
          </p:cNvPr>
          <p:cNvSpPr txBox="1"/>
          <p:nvPr/>
        </p:nvSpPr>
        <p:spPr>
          <a:xfrm>
            <a:off x="3350874" y="100619"/>
            <a:ext cx="4703511" cy="769441"/>
          </a:xfrm>
          <a:prstGeom prst="rect">
            <a:avLst/>
          </a:prstGeom>
          <a:noFill/>
        </p:spPr>
        <p:txBody>
          <a:bodyPr wrap="square" rtlCol="0">
            <a:spAutoFit/>
          </a:bodyPr>
          <a:lstStyle/>
          <a:p>
            <a:pPr algn="ctr"/>
            <a:r>
              <a:rPr kumimoji="1" lang="ja-JP" altLang="en-US" sz="4400" dirty="0">
                <a:solidFill>
                  <a:schemeClr val="accent6">
                    <a:lumMod val="50000"/>
                  </a:schemeClr>
                </a:solidFill>
                <a:latin typeface="HGP明朝E" panose="02020900000000000000" pitchFamily="18" charset="-128"/>
                <a:ea typeface="HGP明朝E" panose="02020900000000000000" pitchFamily="18" charset="-128"/>
              </a:rPr>
              <a:t>活性酸素消去率</a:t>
            </a:r>
          </a:p>
        </p:txBody>
      </p:sp>
      <p:sp>
        <p:nvSpPr>
          <p:cNvPr id="3" name="テキスト ボックス 2">
            <a:extLst>
              <a:ext uri="{FF2B5EF4-FFF2-40B4-BE49-F238E27FC236}">
                <a16:creationId xmlns:a16="http://schemas.microsoft.com/office/drawing/2014/main" id="{FD01C3E9-25AF-13A5-FF8B-9E470FCE92EF}"/>
              </a:ext>
            </a:extLst>
          </p:cNvPr>
          <p:cNvSpPr txBox="1"/>
          <p:nvPr/>
        </p:nvSpPr>
        <p:spPr>
          <a:xfrm>
            <a:off x="8836090" y="4404049"/>
            <a:ext cx="383438" cy="307777"/>
          </a:xfrm>
          <a:prstGeom prst="rect">
            <a:avLst/>
          </a:prstGeom>
          <a:noFill/>
        </p:spPr>
        <p:txBody>
          <a:bodyPr wrap="none" rtlCol="0">
            <a:spAutoFit/>
          </a:bodyPr>
          <a:lstStyle/>
          <a:p>
            <a:r>
              <a:rPr kumimoji="1" lang="en-US" altLang="ja-JP" sz="1400" dirty="0"/>
              <a:t>50</a:t>
            </a:r>
            <a:endParaRPr kumimoji="1" lang="ja-JP" altLang="en-US" sz="1400" dirty="0"/>
          </a:p>
        </p:txBody>
      </p:sp>
    </p:spTree>
    <p:extLst>
      <p:ext uri="{BB962C8B-B14F-4D97-AF65-F5344CB8AC3E}">
        <p14:creationId xmlns:p14="http://schemas.microsoft.com/office/powerpoint/2010/main" val="16557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F5080A-3B11-092A-1130-4ED388D63285}"/>
              </a:ext>
            </a:extLst>
          </p:cNvPr>
          <p:cNvSpPr>
            <a:spLocks noGrp="1"/>
          </p:cNvSpPr>
          <p:nvPr>
            <p:ph type="title"/>
          </p:nvPr>
        </p:nvSpPr>
        <p:spPr>
          <a:xfrm>
            <a:off x="3153234" y="224285"/>
            <a:ext cx="5355614" cy="844523"/>
          </a:xfrm>
        </p:spPr>
        <p:txBody>
          <a:bodyPr>
            <a:noAutofit/>
          </a:bodyPr>
          <a:lstStyle/>
          <a:p>
            <a:r>
              <a:rPr lang="ja-JP" altLang="en-US" sz="4400" dirty="0">
                <a:solidFill>
                  <a:schemeClr val="accent4">
                    <a:lumMod val="75000"/>
                  </a:schemeClr>
                </a:solidFill>
                <a:latin typeface="HGP明朝E" panose="02020900000000000000" pitchFamily="18" charset="-128"/>
                <a:ea typeface="HGP明朝E" panose="02020900000000000000" pitchFamily="18" charset="-128"/>
              </a:rPr>
              <a:t>チロシナーゼ活性</a:t>
            </a:r>
          </a:p>
        </p:txBody>
      </p:sp>
      <p:sp>
        <p:nvSpPr>
          <p:cNvPr id="3" name="テキスト ボックス 2">
            <a:extLst>
              <a:ext uri="{FF2B5EF4-FFF2-40B4-BE49-F238E27FC236}">
                <a16:creationId xmlns:a16="http://schemas.microsoft.com/office/drawing/2014/main" id="{2440EBCD-0D8F-933E-1DC2-656D874769F6}"/>
              </a:ext>
            </a:extLst>
          </p:cNvPr>
          <p:cNvSpPr txBox="1"/>
          <p:nvPr/>
        </p:nvSpPr>
        <p:spPr>
          <a:xfrm>
            <a:off x="1304149" y="5070020"/>
            <a:ext cx="9583701" cy="1200329"/>
          </a:xfrm>
          <a:prstGeom prst="rect">
            <a:avLst/>
          </a:prstGeom>
          <a:noFill/>
        </p:spPr>
        <p:txBody>
          <a:bodyPr wrap="square" rtlCol="0">
            <a:spAutoFit/>
          </a:bodyPr>
          <a:lstStyle/>
          <a:p>
            <a:pPr fontAlgn="base"/>
            <a:r>
              <a:rPr lang="ja-JP" altLang="ja-JP" dirty="0">
                <a:effectLst/>
                <a:latin typeface="+mn-ea"/>
                <a:cs typeface="ＭＳ Ｐゴシック" panose="020B0600070205080204" pitchFamily="50" charset="-128"/>
              </a:rPr>
              <a:t>麹菌が発酵することによって生まれる「コウジ酸」の中には、チロシナーゼが多く含まれており、酵素活性を抑制してくれる効果が期待できるとされています。</a:t>
            </a:r>
          </a:p>
          <a:p>
            <a:pPr fontAlgn="base"/>
            <a:r>
              <a:rPr lang="ja-JP" altLang="ja-JP" dirty="0">
                <a:effectLst/>
                <a:latin typeface="+mn-ea"/>
                <a:cs typeface="ＭＳ Ｐゴシック" panose="020B0600070205080204" pitchFamily="50" charset="-128"/>
              </a:rPr>
              <a:t>酵素活性は、シミやくすみの原因となるメラニンの生成を促進させてしまうため、それを抑制するチロシナーゼは、シミやくすみの予防や改善に効果的です。</a:t>
            </a:r>
          </a:p>
        </p:txBody>
      </p:sp>
      <p:graphicFrame>
        <p:nvGraphicFramePr>
          <p:cNvPr id="4" name="グラフ 3">
            <a:extLst>
              <a:ext uri="{FF2B5EF4-FFF2-40B4-BE49-F238E27FC236}">
                <a16:creationId xmlns:a16="http://schemas.microsoft.com/office/drawing/2014/main" id="{C5194BA8-5F3F-3BD3-0805-078F4E4F5246}"/>
              </a:ext>
            </a:extLst>
          </p:cNvPr>
          <p:cNvGraphicFramePr>
            <a:graphicFrameLocks/>
          </p:cNvGraphicFramePr>
          <p:nvPr>
            <p:extLst>
              <p:ext uri="{D42A27DB-BD31-4B8C-83A1-F6EECF244321}">
                <p14:modId xmlns:p14="http://schemas.microsoft.com/office/powerpoint/2010/main" val="3705353492"/>
              </p:ext>
            </p:extLst>
          </p:nvPr>
        </p:nvGraphicFramePr>
        <p:xfrm>
          <a:off x="2472613" y="1176467"/>
          <a:ext cx="7128588" cy="366612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22208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FBB7AE46-3694-BF13-77EA-4B4B22FF4BCD}"/>
              </a:ext>
            </a:extLst>
          </p:cNvPr>
          <p:cNvSpPr txBox="1"/>
          <p:nvPr/>
        </p:nvSpPr>
        <p:spPr>
          <a:xfrm>
            <a:off x="3416841" y="292862"/>
            <a:ext cx="5269391" cy="584775"/>
          </a:xfrm>
          <a:prstGeom prst="rect">
            <a:avLst/>
          </a:prstGeom>
          <a:noFill/>
        </p:spPr>
        <p:txBody>
          <a:bodyPr wrap="none" rtlCol="0">
            <a:spAutoFit/>
          </a:bodyPr>
          <a:lstStyle/>
          <a:p>
            <a:r>
              <a:rPr lang="ja-JP" altLang="en-US" sz="3200" dirty="0">
                <a:latin typeface="+mn-ea"/>
              </a:rPr>
              <a:t>コラーゲン産生促進作用評価</a:t>
            </a:r>
            <a:endParaRPr kumimoji="1" lang="ja-JP" altLang="en-US" sz="3200" dirty="0">
              <a:latin typeface="+mn-ea"/>
            </a:endParaRPr>
          </a:p>
        </p:txBody>
      </p:sp>
      <p:sp>
        <p:nvSpPr>
          <p:cNvPr id="5" name="テキスト ボックス 4">
            <a:extLst>
              <a:ext uri="{FF2B5EF4-FFF2-40B4-BE49-F238E27FC236}">
                <a16:creationId xmlns:a16="http://schemas.microsoft.com/office/drawing/2014/main" id="{92A68C61-98E7-5319-C77F-3F4A1B5FEC05}"/>
              </a:ext>
            </a:extLst>
          </p:cNvPr>
          <p:cNvSpPr txBox="1"/>
          <p:nvPr/>
        </p:nvSpPr>
        <p:spPr>
          <a:xfrm>
            <a:off x="2396015" y="5611031"/>
            <a:ext cx="9118340" cy="369332"/>
          </a:xfrm>
          <a:prstGeom prst="rect">
            <a:avLst/>
          </a:prstGeom>
          <a:noFill/>
        </p:spPr>
        <p:txBody>
          <a:bodyPr wrap="square">
            <a:spAutoFit/>
          </a:bodyPr>
          <a:lstStyle/>
          <a:p>
            <a:r>
              <a:rPr lang="ja-JP" altLang="en-US" dirty="0">
                <a:latin typeface="+mn-ea"/>
              </a:rPr>
              <a:t>肌にハリ・弾力を与えると言われている</a:t>
            </a:r>
            <a:r>
              <a:rPr lang="en-US" altLang="ja-JP" dirty="0">
                <a:latin typeface="+mn-ea"/>
              </a:rPr>
              <a:t>1</a:t>
            </a:r>
            <a:r>
              <a:rPr lang="ja-JP" altLang="en-US" dirty="0">
                <a:latin typeface="+mn-ea"/>
              </a:rPr>
              <a:t>型コラーゲンの産生量を評価しました。</a:t>
            </a:r>
          </a:p>
        </p:txBody>
      </p:sp>
      <p:pic>
        <p:nvPicPr>
          <p:cNvPr id="6" name="図 5">
            <a:extLst>
              <a:ext uri="{FF2B5EF4-FFF2-40B4-BE49-F238E27FC236}">
                <a16:creationId xmlns:a16="http://schemas.microsoft.com/office/drawing/2014/main" id="{92493953-C9A8-1E27-8CE2-5D1A313157B7}"/>
              </a:ext>
            </a:extLst>
          </p:cNvPr>
          <p:cNvPicPr>
            <a:picLocks noChangeAspect="1"/>
          </p:cNvPicPr>
          <p:nvPr/>
        </p:nvPicPr>
        <p:blipFill>
          <a:blip r:embed="rId2"/>
          <a:stretch>
            <a:fillRect/>
          </a:stretch>
        </p:blipFill>
        <p:spPr>
          <a:xfrm>
            <a:off x="2608151" y="1365910"/>
            <a:ext cx="6975698" cy="4126180"/>
          </a:xfrm>
          <a:prstGeom prst="rect">
            <a:avLst/>
          </a:prstGeom>
        </p:spPr>
      </p:pic>
    </p:spTree>
    <p:extLst>
      <p:ext uri="{BB962C8B-B14F-4D97-AF65-F5344CB8AC3E}">
        <p14:creationId xmlns:p14="http://schemas.microsoft.com/office/powerpoint/2010/main" val="3591070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50BCC410-9D20-391A-A792-4CA105141C86}"/>
              </a:ext>
            </a:extLst>
          </p:cNvPr>
          <p:cNvSpPr txBox="1"/>
          <p:nvPr/>
        </p:nvSpPr>
        <p:spPr>
          <a:xfrm>
            <a:off x="2081244" y="629565"/>
            <a:ext cx="8705893" cy="769441"/>
          </a:xfrm>
          <a:prstGeom prst="rect">
            <a:avLst/>
          </a:prstGeom>
          <a:noFill/>
        </p:spPr>
        <p:txBody>
          <a:bodyPr wrap="square">
            <a:spAutoFit/>
          </a:bodyPr>
          <a:lstStyle/>
          <a:p>
            <a:r>
              <a:rPr lang="ja-JP" altLang="en-US" sz="4400" dirty="0">
                <a:latin typeface="HGP明朝E" panose="02020900000000000000" pitchFamily="18" charset="-128"/>
                <a:ea typeface="HGP明朝E" panose="02020900000000000000" pitchFamily="18" charset="-128"/>
              </a:rPr>
              <a:t>ヒアルロン酸産生促進作用評価</a:t>
            </a:r>
          </a:p>
        </p:txBody>
      </p:sp>
      <p:sp>
        <p:nvSpPr>
          <p:cNvPr id="6" name="テキスト ボックス 5">
            <a:extLst>
              <a:ext uri="{FF2B5EF4-FFF2-40B4-BE49-F238E27FC236}">
                <a16:creationId xmlns:a16="http://schemas.microsoft.com/office/drawing/2014/main" id="{6D2056B1-D9BA-39AD-6A15-1BD39CDD9ED7}"/>
              </a:ext>
            </a:extLst>
          </p:cNvPr>
          <p:cNvSpPr txBox="1"/>
          <p:nvPr/>
        </p:nvSpPr>
        <p:spPr>
          <a:xfrm>
            <a:off x="1622144" y="5841291"/>
            <a:ext cx="8894406" cy="646331"/>
          </a:xfrm>
          <a:prstGeom prst="rect">
            <a:avLst/>
          </a:prstGeom>
          <a:noFill/>
        </p:spPr>
        <p:txBody>
          <a:bodyPr wrap="square">
            <a:spAutoFit/>
          </a:bodyPr>
          <a:lstStyle/>
          <a:p>
            <a:r>
              <a:rPr lang="ja-JP" altLang="en-US" dirty="0"/>
              <a:t>コラーゲンやエラスチンの間で水分を抱え込むと言われているヒアルロン酸の産生量に対する効果を評価しました。</a:t>
            </a:r>
          </a:p>
        </p:txBody>
      </p:sp>
      <p:pic>
        <p:nvPicPr>
          <p:cNvPr id="3" name="図 2">
            <a:extLst>
              <a:ext uri="{FF2B5EF4-FFF2-40B4-BE49-F238E27FC236}">
                <a16:creationId xmlns:a16="http://schemas.microsoft.com/office/drawing/2014/main" id="{60DB7BB9-18D2-FF7F-961E-59291DCCA52A}"/>
              </a:ext>
            </a:extLst>
          </p:cNvPr>
          <p:cNvPicPr>
            <a:picLocks noChangeAspect="1"/>
          </p:cNvPicPr>
          <p:nvPr/>
        </p:nvPicPr>
        <p:blipFill>
          <a:blip r:embed="rId2"/>
          <a:stretch>
            <a:fillRect/>
          </a:stretch>
        </p:blipFill>
        <p:spPr>
          <a:xfrm>
            <a:off x="2743706" y="1537101"/>
            <a:ext cx="6476494" cy="4044054"/>
          </a:xfrm>
          <a:prstGeom prst="rect">
            <a:avLst/>
          </a:prstGeom>
        </p:spPr>
      </p:pic>
    </p:spTree>
    <p:extLst>
      <p:ext uri="{BB962C8B-B14F-4D97-AF65-F5344CB8AC3E}">
        <p14:creationId xmlns:p14="http://schemas.microsoft.com/office/powerpoint/2010/main" val="3014982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a:extLst>
              <a:ext uri="{FF2B5EF4-FFF2-40B4-BE49-F238E27FC236}">
                <a16:creationId xmlns:a16="http://schemas.microsoft.com/office/drawing/2014/main" id="{E7E8919D-9410-461B-349C-12D9E25C1541}"/>
              </a:ext>
            </a:extLst>
          </p:cNvPr>
          <p:cNvGraphicFramePr>
            <a:graphicFrameLocks/>
          </p:cNvGraphicFramePr>
          <p:nvPr>
            <p:extLst>
              <p:ext uri="{D42A27DB-BD31-4B8C-83A1-F6EECF244321}">
                <p14:modId xmlns:p14="http://schemas.microsoft.com/office/powerpoint/2010/main" val="150738654"/>
              </p:ext>
            </p:extLst>
          </p:nvPr>
        </p:nvGraphicFramePr>
        <p:xfrm>
          <a:off x="6665167" y="2136902"/>
          <a:ext cx="5082072" cy="34054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グラフ 2">
            <a:extLst>
              <a:ext uri="{FF2B5EF4-FFF2-40B4-BE49-F238E27FC236}">
                <a16:creationId xmlns:a16="http://schemas.microsoft.com/office/drawing/2014/main" id="{1BE7A626-DC50-27EA-9FEF-4146C8AA510D}"/>
              </a:ext>
            </a:extLst>
          </p:cNvPr>
          <p:cNvGraphicFramePr>
            <a:graphicFrameLocks/>
          </p:cNvGraphicFramePr>
          <p:nvPr>
            <p:extLst>
              <p:ext uri="{D42A27DB-BD31-4B8C-83A1-F6EECF244321}">
                <p14:modId xmlns:p14="http://schemas.microsoft.com/office/powerpoint/2010/main" val="1729763763"/>
              </p:ext>
            </p:extLst>
          </p:nvPr>
        </p:nvGraphicFramePr>
        <p:xfrm>
          <a:off x="678027" y="2136902"/>
          <a:ext cx="5666790" cy="3405481"/>
        </p:xfrm>
        <a:graphic>
          <a:graphicData uri="http://schemas.openxmlformats.org/drawingml/2006/chart">
            <c:chart xmlns:c="http://schemas.openxmlformats.org/drawingml/2006/chart" xmlns:r="http://schemas.openxmlformats.org/officeDocument/2006/relationships" r:id="rId3"/>
          </a:graphicData>
        </a:graphic>
      </p:graphicFrame>
      <p:sp>
        <p:nvSpPr>
          <p:cNvPr id="4" name="テキスト ボックス 3">
            <a:extLst>
              <a:ext uri="{FF2B5EF4-FFF2-40B4-BE49-F238E27FC236}">
                <a16:creationId xmlns:a16="http://schemas.microsoft.com/office/drawing/2014/main" id="{0387F14A-A2F1-F840-C1E1-7181F2CA86B6}"/>
              </a:ext>
            </a:extLst>
          </p:cNvPr>
          <p:cNvSpPr txBox="1"/>
          <p:nvPr/>
        </p:nvSpPr>
        <p:spPr>
          <a:xfrm>
            <a:off x="2820956" y="802432"/>
            <a:ext cx="7444667" cy="892552"/>
          </a:xfrm>
          <a:prstGeom prst="rect">
            <a:avLst/>
          </a:prstGeom>
          <a:noFill/>
        </p:spPr>
        <p:txBody>
          <a:bodyPr wrap="none" rtlCol="0">
            <a:spAutoFit/>
          </a:bodyPr>
          <a:lstStyle/>
          <a:p>
            <a:r>
              <a:rPr kumimoji="1" lang="ja-JP" altLang="en-US" sz="2400" dirty="0">
                <a:latin typeface="+mn-ea"/>
              </a:rPr>
              <a:t>マルチ皮膚計測装置による</a:t>
            </a:r>
            <a:endParaRPr kumimoji="1" lang="en-US" altLang="ja-JP" sz="2400" dirty="0">
              <a:latin typeface="+mn-ea"/>
            </a:endParaRPr>
          </a:p>
          <a:p>
            <a:r>
              <a:rPr kumimoji="1" lang="ja-JP" altLang="en-US" sz="2800" dirty="0">
                <a:latin typeface="+mn-ea"/>
              </a:rPr>
              <a:t>発酵分解卵殻膜化粧水（５％）と水道水との比較</a:t>
            </a:r>
          </a:p>
        </p:txBody>
      </p:sp>
      <p:sp>
        <p:nvSpPr>
          <p:cNvPr id="5" name="テキスト ボックス 4">
            <a:extLst>
              <a:ext uri="{FF2B5EF4-FFF2-40B4-BE49-F238E27FC236}">
                <a16:creationId xmlns:a16="http://schemas.microsoft.com/office/drawing/2014/main" id="{53FDECC4-99AA-5C05-88A8-E2B3D723D5DD}"/>
              </a:ext>
            </a:extLst>
          </p:cNvPr>
          <p:cNvSpPr txBox="1"/>
          <p:nvPr/>
        </p:nvSpPr>
        <p:spPr>
          <a:xfrm>
            <a:off x="10816129" y="5614968"/>
            <a:ext cx="669855" cy="369332"/>
          </a:xfrm>
          <a:prstGeom prst="rect">
            <a:avLst/>
          </a:prstGeom>
          <a:noFill/>
        </p:spPr>
        <p:txBody>
          <a:bodyPr wrap="square" rtlCol="0">
            <a:spAutoFit/>
          </a:bodyPr>
          <a:lstStyle/>
          <a:p>
            <a:r>
              <a:rPr kumimoji="1" lang="en-US" altLang="ja-JP" dirty="0"/>
              <a:t>n</a:t>
            </a:r>
            <a:r>
              <a:rPr kumimoji="1" lang="ja-JP" altLang="en-US" dirty="0"/>
              <a:t>：</a:t>
            </a:r>
            <a:r>
              <a:rPr kumimoji="1" lang="en-US" altLang="ja-JP" dirty="0"/>
              <a:t>3</a:t>
            </a:r>
          </a:p>
        </p:txBody>
      </p:sp>
    </p:spTree>
    <p:extLst>
      <p:ext uri="{BB962C8B-B14F-4D97-AF65-F5344CB8AC3E}">
        <p14:creationId xmlns:p14="http://schemas.microsoft.com/office/powerpoint/2010/main" val="393074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66AAFB9-B6F1-0E91-8B62-BEF8DE931146}"/>
              </a:ext>
            </a:extLst>
          </p:cNvPr>
          <p:cNvSpPr txBox="1"/>
          <p:nvPr/>
        </p:nvSpPr>
        <p:spPr>
          <a:xfrm>
            <a:off x="1546307" y="899966"/>
            <a:ext cx="3057247" cy="584775"/>
          </a:xfrm>
          <a:prstGeom prst="rect">
            <a:avLst/>
          </a:prstGeom>
          <a:noFill/>
        </p:spPr>
        <p:txBody>
          <a:bodyPr wrap="none" rtlCol="0">
            <a:spAutoFit/>
          </a:bodyPr>
          <a:lstStyle/>
          <a:p>
            <a:r>
              <a:rPr kumimoji="1" lang="ja-JP" altLang="en-US" sz="3200" dirty="0"/>
              <a:t>安全性試験結果</a:t>
            </a:r>
          </a:p>
        </p:txBody>
      </p:sp>
      <p:sp>
        <p:nvSpPr>
          <p:cNvPr id="4" name="テキスト ボックス 3">
            <a:extLst>
              <a:ext uri="{FF2B5EF4-FFF2-40B4-BE49-F238E27FC236}">
                <a16:creationId xmlns:a16="http://schemas.microsoft.com/office/drawing/2014/main" id="{11A885C1-35F3-4DF8-0DF7-26430B5F06A2}"/>
              </a:ext>
            </a:extLst>
          </p:cNvPr>
          <p:cNvSpPr txBox="1"/>
          <p:nvPr/>
        </p:nvSpPr>
        <p:spPr>
          <a:xfrm>
            <a:off x="2530382" y="1559804"/>
            <a:ext cx="6792567" cy="1292662"/>
          </a:xfrm>
          <a:prstGeom prst="rect">
            <a:avLst/>
          </a:prstGeom>
          <a:noFill/>
        </p:spPr>
        <p:txBody>
          <a:bodyPr wrap="square">
            <a:spAutoFit/>
          </a:bodyPr>
          <a:lstStyle/>
          <a:p>
            <a:r>
              <a:rPr lang="en-US" altLang="ja-JP" sz="2000" dirty="0">
                <a:latin typeface="+mn-ea"/>
              </a:rPr>
              <a:t>24</a:t>
            </a:r>
            <a:r>
              <a:rPr lang="ja-JP" altLang="en-US" sz="2000" dirty="0">
                <a:latin typeface="+mn-ea"/>
              </a:rPr>
              <a:t>時間閉塞ヒトパッチテスト（原液）　　　許容品</a:t>
            </a:r>
            <a:endParaRPr lang="en-US" altLang="ja-JP" sz="2000" dirty="0">
              <a:latin typeface="+mn-ea"/>
            </a:endParaRPr>
          </a:p>
          <a:p>
            <a:r>
              <a:rPr lang="ja-JP" altLang="en-US" sz="2000" dirty="0">
                <a:latin typeface="+mn-ea"/>
              </a:rPr>
              <a:t>タマゴアレルゲン　　　　　　　　　　　　　　</a:t>
            </a:r>
            <a:r>
              <a:rPr lang="en-US" altLang="ja-JP" sz="2000" dirty="0">
                <a:latin typeface="+mn-ea"/>
              </a:rPr>
              <a:t>1.0</a:t>
            </a:r>
            <a:r>
              <a:rPr lang="ja-JP" altLang="en-US" sz="2000" dirty="0">
                <a:latin typeface="+mn-ea"/>
              </a:rPr>
              <a:t>㎍</a:t>
            </a:r>
            <a:r>
              <a:rPr lang="en-US" altLang="ja-JP" sz="2000" dirty="0">
                <a:latin typeface="+mn-ea"/>
              </a:rPr>
              <a:t>/</a:t>
            </a:r>
            <a:r>
              <a:rPr lang="ja-JP" altLang="en-US" sz="2000" dirty="0">
                <a:latin typeface="+mn-ea"/>
              </a:rPr>
              <a:t>ｇ以下</a:t>
            </a:r>
            <a:endParaRPr lang="en-US" altLang="ja-JP" sz="2000" dirty="0">
              <a:latin typeface="+mn-ea"/>
            </a:endParaRPr>
          </a:p>
          <a:p>
            <a:r>
              <a:rPr lang="ja-JP" altLang="en-US" sz="2000" dirty="0">
                <a:latin typeface="+mn-ea"/>
              </a:rPr>
              <a:t>細胞毒性試験　　　　　　　　　　　　　　　　</a:t>
            </a:r>
            <a:r>
              <a:rPr lang="en-US" altLang="ja-JP" sz="2000" dirty="0">
                <a:latin typeface="+mn-ea"/>
              </a:rPr>
              <a:t>20</a:t>
            </a:r>
            <a:r>
              <a:rPr lang="ja-JP" altLang="en-US" sz="2000" dirty="0">
                <a:latin typeface="+mn-ea"/>
              </a:rPr>
              <a:t>％以下問題なし</a:t>
            </a:r>
            <a:endParaRPr lang="en-US" altLang="ja-JP" sz="2000" dirty="0">
              <a:latin typeface="+mn-ea"/>
            </a:endParaRPr>
          </a:p>
          <a:p>
            <a:r>
              <a:rPr lang="ja-JP" altLang="en-US" dirty="0">
                <a:latin typeface="+mn-ea"/>
              </a:rPr>
              <a:t>光毒性　　　　　　　　　　　　　　　　　　　　　　　陰性</a:t>
            </a:r>
          </a:p>
        </p:txBody>
      </p:sp>
      <p:pic>
        <p:nvPicPr>
          <p:cNvPr id="6" name="図 5">
            <a:extLst>
              <a:ext uri="{FF2B5EF4-FFF2-40B4-BE49-F238E27FC236}">
                <a16:creationId xmlns:a16="http://schemas.microsoft.com/office/drawing/2014/main" id="{D6068999-366A-2CE6-0774-C7DC8FDD2F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199" y="3251200"/>
            <a:ext cx="2099732" cy="2960162"/>
          </a:xfrm>
          <a:prstGeom prst="rect">
            <a:avLst/>
          </a:prstGeom>
        </p:spPr>
      </p:pic>
      <p:pic>
        <p:nvPicPr>
          <p:cNvPr id="8" name="図 7">
            <a:extLst>
              <a:ext uri="{FF2B5EF4-FFF2-40B4-BE49-F238E27FC236}">
                <a16:creationId xmlns:a16="http://schemas.microsoft.com/office/drawing/2014/main" id="{375C37E4-CB44-9145-5FAE-13D7B23602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4679" y="3251200"/>
            <a:ext cx="3179639" cy="2953739"/>
          </a:xfrm>
          <a:prstGeom prst="rect">
            <a:avLst/>
          </a:prstGeom>
        </p:spPr>
      </p:pic>
      <p:pic>
        <p:nvPicPr>
          <p:cNvPr id="10" name="図 9">
            <a:extLst>
              <a:ext uri="{FF2B5EF4-FFF2-40B4-BE49-F238E27FC236}">
                <a16:creationId xmlns:a16="http://schemas.microsoft.com/office/drawing/2014/main" id="{18744B44-50A0-7A5B-15FF-F3C3DCF86C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066" y="3257623"/>
            <a:ext cx="4666052" cy="2953739"/>
          </a:xfrm>
          <a:prstGeom prst="rect">
            <a:avLst/>
          </a:prstGeom>
        </p:spPr>
      </p:pic>
    </p:spTree>
    <p:extLst>
      <p:ext uri="{BB962C8B-B14F-4D97-AF65-F5344CB8AC3E}">
        <p14:creationId xmlns:p14="http://schemas.microsoft.com/office/powerpoint/2010/main" val="1738731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7252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565C7806-9475-99E7-BE45-7AEB718F517D}"/>
              </a:ext>
            </a:extLst>
          </p:cNvPr>
          <p:cNvGrpSpPr/>
          <p:nvPr/>
        </p:nvGrpSpPr>
        <p:grpSpPr>
          <a:xfrm>
            <a:off x="336667" y="898467"/>
            <a:ext cx="7713317" cy="3953101"/>
            <a:chOff x="0" y="0"/>
            <a:chExt cx="9144000" cy="5143500"/>
          </a:xfrm>
        </p:grpSpPr>
        <p:pic>
          <p:nvPicPr>
            <p:cNvPr id="5" name="図 4">
              <a:extLst>
                <a:ext uri="{FF2B5EF4-FFF2-40B4-BE49-F238E27FC236}">
                  <a16:creationId xmlns:a16="http://schemas.microsoft.com/office/drawing/2014/main" id="{0975872D-89B2-AB13-F2DC-1DC679F2DC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正方形/長方形 5">
              <a:extLst>
                <a:ext uri="{FF2B5EF4-FFF2-40B4-BE49-F238E27FC236}">
                  <a16:creationId xmlns:a16="http://schemas.microsoft.com/office/drawing/2014/main" id="{27A7B079-782F-9A7F-2DE6-F7DD0C99AC0F}"/>
                </a:ext>
              </a:extLst>
            </p:cNvPr>
            <p:cNvSpPr/>
            <p:nvPr/>
          </p:nvSpPr>
          <p:spPr>
            <a:xfrm>
              <a:off x="8098268" y="183633"/>
              <a:ext cx="826830" cy="174567"/>
            </a:xfrm>
            <a:prstGeom prst="rect">
              <a:avLst/>
            </a:prstGeom>
            <a:solidFill>
              <a:sysClr val="window" lastClr="FFFFFF"/>
            </a:solidFill>
            <a:ln w="12700" cap="flat" cmpd="sng" algn="ctr">
              <a:solidFill>
                <a:sysClr val="window" lastClr="FFFFFF"/>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游ゴシック" panose="02110004020202020204"/>
                <a:ea typeface="游ゴシック" panose="020B0400000000000000" pitchFamily="50" charset="-128"/>
                <a:cs typeface="+mn-cs"/>
              </a:endParaRPr>
            </a:p>
          </p:txBody>
        </p:sp>
      </p:grpSp>
      <p:sp>
        <p:nvSpPr>
          <p:cNvPr id="7" name="テキスト ボックス 6">
            <a:extLst>
              <a:ext uri="{FF2B5EF4-FFF2-40B4-BE49-F238E27FC236}">
                <a16:creationId xmlns:a16="http://schemas.microsoft.com/office/drawing/2014/main" id="{9B2D4850-D8E4-D91B-1096-B838AC272493}"/>
              </a:ext>
            </a:extLst>
          </p:cNvPr>
          <p:cNvSpPr txBox="1"/>
          <p:nvPr/>
        </p:nvSpPr>
        <p:spPr>
          <a:xfrm>
            <a:off x="741247" y="529135"/>
            <a:ext cx="607545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t>長浜バイオ大学によるペプチド分析</a:t>
            </a:r>
          </a:p>
        </p:txBody>
      </p:sp>
      <p:sp>
        <p:nvSpPr>
          <p:cNvPr id="8" name="テキスト ボックス 7">
            <a:extLst>
              <a:ext uri="{FF2B5EF4-FFF2-40B4-BE49-F238E27FC236}">
                <a16:creationId xmlns:a16="http://schemas.microsoft.com/office/drawing/2014/main" id="{4AC4A9AB-4F75-9F4C-BC88-09B664DA618F}"/>
              </a:ext>
            </a:extLst>
          </p:cNvPr>
          <p:cNvSpPr txBox="1"/>
          <p:nvPr/>
        </p:nvSpPr>
        <p:spPr>
          <a:xfrm>
            <a:off x="8089224" y="1039600"/>
            <a:ext cx="3821442" cy="2242537"/>
          </a:xfrm>
          <a:prstGeom prst="rect">
            <a:avLst/>
          </a:prstGeom>
          <a:noFill/>
        </p:spPr>
        <p:txBody>
          <a:bodyPr wrap="square" rtlCol="0">
            <a:spAutoFit/>
          </a:bodyPr>
          <a:lstStyle/>
          <a:p>
            <a:pPr marL="0" marR="0" lvl="0" indent="0" algn="just" defTabSz="914400" rtl="0" eaLnBrk="1" fontAlgn="auto" latinLnBrk="0" hangingPunct="1">
              <a:lnSpc>
                <a:spcPct val="87000"/>
              </a:lnSpc>
              <a:spcBef>
                <a:spcPts val="0"/>
              </a:spcBef>
              <a:spcAft>
                <a:spcPts val="0"/>
              </a:spcAft>
              <a:buClrTx/>
              <a:buSzTx/>
              <a:buFontTx/>
              <a:buNone/>
              <a:tabLst/>
              <a:defRPr/>
            </a:pPr>
            <a:r>
              <a:rPr kumimoji="1" lang="ja-JP"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分子量</a:t>
            </a:r>
            <a:r>
              <a:rPr kumimoji="1" lang="en-US"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200</a:t>
            </a:r>
            <a:r>
              <a:rPr kumimoji="1" lang="ja-JP"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a:t>
            </a:r>
            <a:r>
              <a:rPr kumimoji="1" lang="en-US"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900</a:t>
            </a:r>
            <a:r>
              <a:rPr kumimoji="1" lang="ja-JP"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の領域に多数の質量</a:t>
            </a:r>
            <a:endParaRPr kumimoji="1" lang="en-US"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endParaRPr>
          </a:p>
          <a:p>
            <a:pPr marL="0" marR="0" lvl="0" indent="0" algn="just" defTabSz="914400" rtl="0" eaLnBrk="1" fontAlgn="auto" latinLnBrk="0" hangingPunct="1">
              <a:lnSpc>
                <a:spcPct val="87000"/>
              </a:lnSpc>
              <a:spcBef>
                <a:spcPts val="0"/>
              </a:spcBef>
              <a:spcAft>
                <a:spcPts val="0"/>
              </a:spcAft>
              <a:buClrTx/>
              <a:buSzTx/>
              <a:buFontTx/>
              <a:buNone/>
              <a:tabLst/>
              <a:defRPr/>
            </a:pPr>
            <a:r>
              <a:rPr kumimoji="1" lang="ja-JP"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シグナルが検出された（表１）</a:t>
            </a:r>
            <a:endParaRPr kumimoji="1" lang="en-US"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endParaRPr>
          </a:p>
          <a:p>
            <a:pPr marL="0" marR="0" lvl="0" indent="0" algn="just" defTabSz="914400" rtl="0" eaLnBrk="1" fontAlgn="auto" latinLnBrk="0" hangingPunct="1">
              <a:lnSpc>
                <a:spcPct val="87000"/>
              </a:lnSpc>
              <a:spcBef>
                <a:spcPts val="0"/>
              </a:spcBef>
              <a:spcAft>
                <a:spcPts val="0"/>
              </a:spcAft>
              <a:buClrTx/>
              <a:buSzTx/>
              <a:buFontTx/>
              <a:buNone/>
              <a:tabLst/>
              <a:defRPr/>
            </a:pPr>
            <a:r>
              <a:rPr kumimoji="1" lang="ja-JP"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アミノ酸、ジペプチド、トリペプチド、</a:t>
            </a:r>
            <a:endParaRPr kumimoji="1" lang="en-US"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endParaRPr>
          </a:p>
          <a:p>
            <a:pPr marL="0" marR="0" lvl="0" indent="0" algn="just" defTabSz="914400" rtl="0" eaLnBrk="1" fontAlgn="auto" latinLnBrk="0" hangingPunct="1">
              <a:lnSpc>
                <a:spcPct val="87000"/>
              </a:lnSpc>
              <a:spcBef>
                <a:spcPts val="0"/>
              </a:spcBef>
              <a:spcAft>
                <a:spcPts val="0"/>
              </a:spcAft>
              <a:buClrTx/>
              <a:buSzTx/>
              <a:buFontTx/>
              <a:buNone/>
              <a:tabLst/>
              <a:defRPr/>
            </a:pPr>
            <a:r>
              <a:rPr kumimoji="1" lang="ja-JP"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テトラペプチドを</a:t>
            </a:r>
            <a:r>
              <a:rPr kumimoji="1" lang="ja-JP" altLang="en-US"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多く</a:t>
            </a:r>
            <a:r>
              <a:rPr kumimoji="1" lang="ja-JP"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含む</a:t>
            </a:r>
            <a:endParaRPr kumimoji="1" lang="en-US"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endParaRPr>
          </a:p>
          <a:p>
            <a:pPr marL="0" marR="0" lvl="0" indent="0" algn="just" defTabSz="914400" rtl="0" eaLnBrk="1" fontAlgn="auto" latinLnBrk="0" hangingPunct="1">
              <a:lnSpc>
                <a:spcPct val="87000"/>
              </a:lnSpc>
              <a:spcBef>
                <a:spcPts val="0"/>
              </a:spcBef>
              <a:spcAft>
                <a:spcPts val="0"/>
              </a:spcAft>
              <a:buClrTx/>
              <a:buSzTx/>
              <a:buFontTx/>
              <a:buNone/>
              <a:tabLst/>
              <a:defRPr/>
            </a:pPr>
            <a:r>
              <a:rPr kumimoji="1" lang="ja-JP"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ことが推定され</a:t>
            </a:r>
            <a:r>
              <a:rPr kumimoji="1" lang="ja-JP" altLang="en-US"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る。</a:t>
            </a:r>
          </a:p>
          <a:p>
            <a:pPr marL="0" marR="0" lvl="0" indent="0" algn="just" defTabSz="914400" rtl="0" eaLnBrk="1" fontAlgn="auto" latinLnBrk="0" hangingPunct="1">
              <a:lnSpc>
                <a:spcPct val="87000"/>
              </a:lnSpc>
              <a:spcBef>
                <a:spcPts val="0"/>
              </a:spcBef>
              <a:spcAft>
                <a:spcPts val="0"/>
              </a:spcAft>
              <a:buClrTx/>
              <a:buSzTx/>
              <a:buFontTx/>
              <a:buNone/>
              <a:tabLst/>
              <a:defRPr/>
            </a:pPr>
            <a:r>
              <a:rPr kumimoji="1" lang="ja-JP" altLang="en-US"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ジペプチドとしては、</a:t>
            </a:r>
            <a:endParaRPr kumimoji="1" lang="en-US"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endParaRPr>
          </a:p>
          <a:p>
            <a:pPr marL="0" marR="0" lvl="0" indent="0" algn="just" defTabSz="914400" rtl="0" eaLnBrk="1" fontAlgn="auto" latinLnBrk="0" hangingPunct="1">
              <a:lnSpc>
                <a:spcPct val="87000"/>
              </a:lnSpc>
              <a:spcBef>
                <a:spcPts val="0"/>
              </a:spcBef>
              <a:spcAft>
                <a:spcPts val="0"/>
              </a:spcAft>
              <a:buClrTx/>
              <a:buSzTx/>
              <a:buFontTx/>
              <a:buNone/>
              <a:tabLst/>
              <a:defRPr/>
            </a:pPr>
            <a:r>
              <a:rPr kumimoji="1" lang="ja-JP" altLang="en-US"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フェニルアラニン・バリン</a:t>
            </a:r>
            <a:r>
              <a:rPr kumimoji="1" lang="ja-JP"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a:t>
            </a:r>
            <a:r>
              <a:rPr kumimoji="1" lang="en-US"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399.1</a:t>
            </a:r>
            <a:r>
              <a:rPr kumimoji="1" lang="ja-JP"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a:t>
            </a:r>
            <a:endParaRPr kumimoji="1" lang="en-US"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endParaRPr>
          </a:p>
          <a:p>
            <a:pPr marL="0" marR="0" lvl="0" indent="0" algn="just" defTabSz="914400" rtl="0" eaLnBrk="1" fontAlgn="auto" latinLnBrk="0" hangingPunct="1">
              <a:lnSpc>
                <a:spcPct val="87000"/>
              </a:lnSpc>
              <a:spcBef>
                <a:spcPts val="0"/>
              </a:spcBef>
              <a:spcAft>
                <a:spcPts val="0"/>
              </a:spcAft>
              <a:buClrTx/>
              <a:buSzTx/>
              <a:buFontTx/>
              <a:buNone/>
              <a:tabLst/>
              <a:defRPr/>
            </a:pPr>
            <a:r>
              <a:rPr kumimoji="1" lang="ja-JP" altLang="en-US"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ロイシン・アルギニン</a:t>
            </a:r>
            <a:r>
              <a:rPr kumimoji="1" lang="ja-JP"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a:t>
            </a:r>
            <a:r>
              <a:rPr kumimoji="1" lang="en-US"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423.2</a:t>
            </a:r>
            <a:r>
              <a:rPr kumimoji="1" lang="ja-JP"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a:t>
            </a:r>
            <a:endParaRPr kumimoji="1" lang="en-US"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endParaRPr>
          </a:p>
          <a:p>
            <a:pPr marL="0" marR="0" lvl="0" indent="0" algn="just" defTabSz="914400" rtl="0" eaLnBrk="1" fontAlgn="auto" latinLnBrk="0" hangingPunct="1">
              <a:lnSpc>
                <a:spcPct val="87000"/>
              </a:lnSpc>
              <a:spcBef>
                <a:spcPts val="0"/>
              </a:spcBef>
              <a:spcAft>
                <a:spcPts val="0"/>
              </a:spcAft>
              <a:buClrTx/>
              <a:buSzTx/>
              <a:buFontTx/>
              <a:buNone/>
              <a:tabLst/>
              <a:defRPr/>
            </a:pPr>
            <a:r>
              <a:rPr kumimoji="1" lang="ja-JP" altLang="en-US"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チロシン・アルギニン</a:t>
            </a:r>
            <a:r>
              <a:rPr kumimoji="1" lang="ja-JP"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a:t>
            </a:r>
            <a:r>
              <a:rPr kumimoji="1" lang="en-US"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473.1</a:t>
            </a:r>
            <a:r>
              <a:rPr kumimoji="1" lang="ja-JP"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a:t>
            </a:r>
            <a:endParaRPr kumimoji="1" lang="en-US" altLang="ja-JP"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endParaRPr>
          </a:p>
          <a:p>
            <a:pPr marL="0" marR="0" lvl="0" indent="0" algn="just" defTabSz="914400" rtl="0" eaLnBrk="1" fontAlgn="auto" latinLnBrk="0" hangingPunct="1">
              <a:lnSpc>
                <a:spcPct val="87000"/>
              </a:lnSpc>
              <a:spcBef>
                <a:spcPts val="0"/>
              </a:spcBef>
              <a:spcAft>
                <a:spcPts val="0"/>
              </a:spcAft>
              <a:buClrTx/>
              <a:buSzTx/>
              <a:buFontTx/>
              <a:buNone/>
              <a:tabLst/>
              <a:defRPr/>
            </a:pPr>
            <a:r>
              <a:rPr kumimoji="1" lang="ja-JP" altLang="en-US" sz="1600" b="0" i="0" u="none" strike="noStrike" kern="100" cap="none" spc="0" normalizeH="0" baseline="0" noProof="0" dirty="0">
                <a:ln>
                  <a:noFill/>
                </a:ln>
                <a:solidFill>
                  <a:prstClr val="black"/>
                </a:solidFill>
                <a:effectLst/>
                <a:uLnTx/>
                <a:uFillTx/>
                <a:latin typeface="Century" panose="02040604050505020304" pitchFamily="18" charset="0"/>
                <a:ea typeface="メイリオ" panose="020B0604030504040204" pitchFamily="50" charset="-128"/>
                <a:cs typeface="Times New Roman" panose="02020603050405020304" pitchFamily="18" charset="0"/>
              </a:rPr>
              <a:t>が比較的多く確認できる。</a:t>
            </a:r>
            <a:endParaRPr kumimoji="1" lang="ja-JP" altLang="ja-JP" sz="1600" b="0" i="0" u="none" strike="noStrike" kern="100" cap="none" spc="0" normalizeH="0" baseline="0" noProof="0" dirty="0">
              <a:ln>
                <a:noFill/>
              </a:ln>
              <a:solidFill>
                <a:prstClr val="black"/>
              </a:solidFill>
              <a:effectLst/>
              <a:uLnTx/>
              <a:uFillTx/>
              <a:latin typeface="Century" panose="02040604050505020304" pitchFamily="18" charset="0"/>
              <a:ea typeface="ＭＳ 明朝" panose="02020609040205080304" pitchFamily="17" charset="-128"/>
              <a:cs typeface="Times New Roman" panose="02020603050405020304" pitchFamily="18" charset="0"/>
            </a:endParaRPr>
          </a:p>
        </p:txBody>
      </p:sp>
      <p:pic>
        <p:nvPicPr>
          <p:cNvPr id="9" name="図 8">
            <a:extLst>
              <a:ext uri="{FF2B5EF4-FFF2-40B4-BE49-F238E27FC236}">
                <a16:creationId xmlns:a16="http://schemas.microsoft.com/office/drawing/2014/main" id="{058C48BD-B2F1-9D12-31EA-313108F5820A}"/>
              </a:ext>
            </a:extLst>
          </p:cNvPr>
          <p:cNvPicPr>
            <a:picLocks noChangeAspect="1"/>
          </p:cNvPicPr>
          <p:nvPr/>
        </p:nvPicPr>
        <p:blipFill>
          <a:blip r:embed="rId3"/>
          <a:stretch>
            <a:fillRect/>
          </a:stretch>
        </p:blipFill>
        <p:spPr>
          <a:xfrm>
            <a:off x="170134" y="5098827"/>
            <a:ext cx="6924629" cy="1608031"/>
          </a:xfrm>
          <a:prstGeom prst="rect">
            <a:avLst/>
          </a:prstGeom>
        </p:spPr>
      </p:pic>
      <p:sp>
        <p:nvSpPr>
          <p:cNvPr id="10" name="吹き出し: 円形 9">
            <a:extLst>
              <a:ext uri="{FF2B5EF4-FFF2-40B4-BE49-F238E27FC236}">
                <a16:creationId xmlns:a16="http://schemas.microsoft.com/office/drawing/2014/main" id="{629A399A-91F1-B364-B089-56EE5D827720}"/>
              </a:ext>
            </a:extLst>
          </p:cNvPr>
          <p:cNvSpPr/>
          <p:nvPr/>
        </p:nvSpPr>
        <p:spPr>
          <a:xfrm>
            <a:off x="2092532" y="1098442"/>
            <a:ext cx="1341547" cy="693852"/>
          </a:xfrm>
          <a:prstGeom prst="wedgeEllipseCallout">
            <a:avLst>
              <a:gd name="adj1" fmla="val -5717"/>
              <a:gd name="adj2" fmla="val 15972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err="1">
                <a:ln>
                  <a:noFill/>
                </a:ln>
                <a:solidFill>
                  <a:prstClr val="white"/>
                </a:solidFill>
                <a:effectLst/>
                <a:uLnTx/>
                <a:uFillTx/>
                <a:latin typeface="游ゴシック" panose="02110004020202020204"/>
                <a:ea typeface="游ゴシック" panose="020B0400000000000000" pitchFamily="50" charset="-128"/>
                <a:cs typeface="+mn-cs"/>
              </a:rPr>
              <a:t>Phe</a:t>
            </a:r>
            <a:r>
              <a:rPr kumimoji="1" lang="en-US" altLang="ja-JP" sz="1600" b="0" i="0" u="none" strike="noStrike" kern="1200" cap="none" spc="0" normalizeH="0" baseline="0" noProof="0" dirty="0">
                <a:ln>
                  <a:noFill/>
                </a:ln>
                <a:solidFill>
                  <a:prstClr val="white"/>
                </a:solidFill>
                <a:effectLst/>
                <a:uLnTx/>
                <a:uFillTx/>
                <a:latin typeface="游ゴシック" panose="02110004020202020204"/>
                <a:ea typeface="游ゴシック" panose="020B0400000000000000" pitchFamily="50" charset="-128"/>
                <a:cs typeface="+mn-cs"/>
              </a:rPr>
              <a:t>-Val</a:t>
            </a:r>
            <a:endParaRPr kumimoji="1" lang="ja-JP" altLang="en-US" sz="1600" b="0" i="0" u="none" strike="noStrike" kern="1200" cap="none" spc="0" normalizeH="0" baseline="0" noProof="0" dirty="0">
              <a:ln>
                <a:noFill/>
              </a:ln>
              <a:solidFill>
                <a:prstClr val="white"/>
              </a:solidFill>
              <a:effectLst/>
              <a:uLnTx/>
              <a:uFillTx/>
              <a:latin typeface="游ゴシック" panose="02110004020202020204"/>
              <a:ea typeface="游ゴシック" panose="020B0400000000000000" pitchFamily="50" charset="-128"/>
              <a:cs typeface="+mn-cs"/>
            </a:endParaRPr>
          </a:p>
        </p:txBody>
      </p:sp>
      <p:sp>
        <p:nvSpPr>
          <p:cNvPr id="11" name="吹き出し: 円形 10">
            <a:extLst>
              <a:ext uri="{FF2B5EF4-FFF2-40B4-BE49-F238E27FC236}">
                <a16:creationId xmlns:a16="http://schemas.microsoft.com/office/drawing/2014/main" id="{EA540E8C-68B3-40A9-7718-83CB1A97B5FA}"/>
              </a:ext>
            </a:extLst>
          </p:cNvPr>
          <p:cNvSpPr/>
          <p:nvPr/>
        </p:nvSpPr>
        <p:spPr>
          <a:xfrm>
            <a:off x="4026319" y="1098442"/>
            <a:ext cx="1341547" cy="693852"/>
          </a:xfrm>
          <a:prstGeom prst="wedgeEllipseCallout">
            <a:avLst>
              <a:gd name="adj1" fmla="val -134464"/>
              <a:gd name="adj2" fmla="val 249530"/>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prstClr val="white"/>
                </a:solidFill>
                <a:effectLst/>
                <a:uLnTx/>
                <a:uFillTx/>
                <a:latin typeface="游ゴシック" panose="02110004020202020204"/>
                <a:ea typeface="游ゴシック" panose="020B0400000000000000" pitchFamily="50" charset="-128"/>
                <a:cs typeface="+mn-cs"/>
              </a:rPr>
              <a:t>Leu-Arg</a:t>
            </a:r>
            <a:endParaRPr kumimoji="1" lang="ja-JP" altLang="en-US" sz="1600" b="0" i="0" u="none" strike="noStrike" kern="1200" cap="none" spc="0" normalizeH="0" baseline="0" noProof="0" dirty="0">
              <a:ln>
                <a:noFill/>
              </a:ln>
              <a:solidFill>
                <a:prstClr val="white"/>
              </a:solidFill>
              <a:effectLst/>
              <a:uLnTx/>
              <a:uFillTx/>
              <a:latin typeface="游ゴシック" panose="02110004020202020204"/>
              <a:ea typeface="游ゴシック" panose="020B0400000000000000" pitchFamily="50" charset="-128"/>
              <a:cs typeface="+mn-cs"/>
            </a:endParaRPr>
          </a:p>
        </p:txBody>
      </p:sp>
      <p:sp>
        <p:nvSpPr>
          <p:cNvPr id="12" name="吹き出し: 円形 11">
            <a:extLst>
              <a:ext uri="{FF2B5EF4-FFF2-40B4-BE49-F238E27FC236}">
                <a16:creationId xmlns:a16="http://schemas.microsoft.com/office/drawing/2014/main" id="{858508B1-4D9A-E034-08B0-FFFD6EEA0CCA}"/>
              </a:ext>
            </a:extLst>
          </p:cNvPr>
          <p:cNvSpPr/>
          <p:nvPr/>
        </p:nvSpPr>
        <p:spPr>
          <a:xfrm>
            <a:off x="5787082" y="1098442"/>
            <a:ext cx="1341547" cy="693852"/>
          </a:xfrm>
          <a:prstGeom prst="wedgeEllipseCallout">
            <a:avLst>
              <a:gd name="adj1" fmla="val -230393"/>
              <a:gd name="adj2" fmla="val 214387"/>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prstClr val="white"/>
                </a:solidFill>
                <a:effectLst/>
                <a:uLnTx/>
                <a:uFillTx/>
                <a:latin typeface="游ゴシック" panose="02110004020202020204"/>
                <a:ea typeface="游ゴシック" panose="020B0400000000000000" pitchFamily="50" charset="-128"/>
                <a:cs typeface="+mn-cs"/>
              </a:rPr>
              <a:t>Tyr-Arg</a:t>
            </a:r>
            <a:endParaRPr kumimoji="1" lang="ja-JP" altLang="en-US" sz="1600" b="0" i="0" u="none" strike="noStrike" kern="1200" cap="none" spc="0" normalizeH="0" baseline="0" noProof="0" dirty="0">
              <a:ln>
                <a:noFill/>
              </a:ln>
              <a:solidFill>
                <a:prstClr val="white"/>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856524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B3265BA-D167-A397-B589-69182189E070}"/>
              </a:ext>
            </a:extLst>
          </p:cNvPr>
          <p:cNvPicPr>
            <a:picLocks noChangeAspect="1"/>
          </p:cNvPicPr>
          <p:nvPr/>
        </p:nvPicPr>
        <p:blipFill>
          <a:blip r:embed="rId2"/>
          <a:stretch>
            <a:fillRect/>
          </a:stretch>
        </p:blipFill>
        <p:spPr>
          <a:xfrm>
            <a:off x="2203558" y="1491620"/>
            <a:ext cx="3365284" cy="4773582"/>
          </a:xfrm>
          <a:prstGeom prst="rect">
            <a:avLst/>
          </a:prstGeom>
        </p:spPr>
      </p:pic>
      <p:pic>
        <p:nvPicPr>
          <p:cNvPr id="3" name="図 2">
            <a:extLst>
              <a:ext uri="{FF2B5EF4-FFF2-40B4-BE49-F238E27FC236}">
                <a16:creationId xmlns:a16="http://schemas.microsoft.com/office/drawing/2014/main" id="{EC299580-2CCD-C324-B107-8DEF907ECC22}"/>
              </a:ext>
            </a:extLst>
          </p:cNvPr>
          <p:cNvPicPr>
            <a:picLocks noChangeAspect="1"/>
          </p:cNvPicPr>
          <p:nvPr/>
        </p:nvPicPr>
        <p:blipFill>
          <a:blip r:embed="rId3"/>
          <a:stretch>
            <a:fillRect/>
          </a:stretch>
        </p:blipFill>
        <p:spPr>
          <a:xfrm>
            <a:off x="6233692" y="1491620"/>
            <a:ext cx="3365284" cy="4755292"/>
          </a:xfrm>
          <a:prstGeom prst="rect">
            <a:avLst/>
          </a:prstGeom>
        </p:spPr>
      </p:pic>
      <p:sp>
        <p:nvSpPr>
          <p:cNvPr id="6" name="テキスト ボックス 5">
            <a:extLst>
              <a:ext uri="{FF2B5EF4-FFF2-40B4-BE49-F238E27FC236}">
                <a16:creationId xmlns:a16="http://schemas.microsoft.com/office/drawing/2014/main" id="{9B97B7B8-315E-5A24-1D2F-746CBC22A514}"/>
              </a:ext>
            </a:extLst>
          </p:cNvPr>
          <p:cNvSpPr txBox="1"/>
          <p:nvPr/>
        </p:nvSpPr>
        <p:spPr>
          <a:xfrm>
            <a:off x="1660142" y="838200"/>
            <a:ext cx="3467616" cy="584775"/>
          </a:xfrm>
          <a:prstGeom prst="rect">
            <a:avLst/>
          </a:prstGeom>
          <a:noFill/>
        </p:spPr>
        <p:txBody>
          <a:bodyPr wrap="none" rtlCol="0">
            <a:spAutoFit/>
          </a:bodyPr>
          <a:lstStyle/>
          <a:p>
            <a:r>
              <a:rPr kumimoji="1" lang="ja-JP" altLang="en-US" sz="3200" dirty="0"/>
              <a:t>製造方法特許取得</a:t>
            </a:r>
          </a:p>
        </p:txBody>
      </p:sp>
    </p:spTree>
    <p:extLst>
      <p:ext uri="{BB962C8B-B14F-4D97-AF65-F5344CB8AC3E}">
        <p14:creationId xmlns:p14="http://schemas.microsoft.com/office/powerpoint/2010/main" val="3022970410"/>
      </p:ext>
    </p:extLst>
  </p:cSld>
  <p:clrMapOvr>
    <a:masterClrMapping/>
  </p:clrMapOvr>
</p:sld>
</file>

<file path=ppt/theme/theme1.xml><?xml version="1.0" encoding="utf-8"?>
<a:theme xmlns:a="http://schemas.openxmlformats.org/drawingml/2006/main" name="しずく">
  <a:themeElements>
    <a:clrScheme name="しずく">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しずく">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しずく">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
  <TotalTime>8966</TotalTime>
  <Words>986</Words>
  <Application>Microsoft Office PowerPoint</Application>
  <PresentationFormat>ワイド画面</PresentationFormat>
  <Paragraphs>115</Paragraphs>
  <Slides>17</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17</vt:i4>
      </vt:variant>
    </vt:vector>
  </HeadingPairs>
  <TitlesOfParts>
    <vt:vector size="28" baseType="lpstr">
      <vt:lpstr>BIZ UDP明朝 Medium</vt:lpstr>
      <vt:lpstr>BIZ UD明朝 Medium</vt:lpstr>
      <vt:lpstr>HGP明朝E</vt:lpstr>
      <vt:lpstr>HGS行書体</vt:lpstr>
      <vt:lpstr>游ゴシック</vt:lpstr>
      <vt:lpstr>游明朝</vt:lpstr>
      <vt:lpstr>Arial</vt:lpstr>
      <vt:lpstr>Century</vt:lpstr>
      <vt:lpstr>Garamond</vt:lpstr>
      <vt:lpstr>Tw Cen MT</vt:lpstr>
      <vt:lpstr>しずく</vt:lpstr>
      <vt:lpstr>発酵分解卵殻膜</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チロシナーゼ活性</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発酵分解卵殻膜</dc:title>
  <dc:creator>有紀 酒井</dc:creator>
  <cp:lastModifiedBy>yuki sakai</cp:lastModifiedBy>
  <cp:revision>15</cp:revision>
  <cp:lastPrinted>2023-05-13T06:37:22Z</cp:lastPrinted>
  <dcterms:created xsi:type="dcterms:W3CDTF">2022-10-31T04:27:22Z</dcterms:created>
  <dcterms:modified xsi:type="dcterms:W3CDTF">2024-05-29T00:03:10Z</dcterms:modified>
</cp:coreProperties>
</file>