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
  </p:notesMasterIdLst>
  <p:sldIdLst>
    <p:sldId id="283" r:id="rId3"/>
    <p:sldId id="272" r:id="rId4"/>
    <p:sldId id="274" r:id="rId5"/>
    <p:sldId id="282"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94660"/>
  </p:normalViewPr>
  <p:slideViewPr>
    <p:cSldViewPr snapToGrid="0">
      <p:cViewPr varScale="1">
        <p:scale>
          <a:sx n="55" d="100"/>
          <a:sy n="55" d="100"/>
        </p:scale>
        <p:origin x="108" y="4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ysaka\Desktop\&#35430;&#39443;&#22577;&#21578;&#26360;\&#37325;&#37329;&#23646;&#21560;&#30528;\&#28201;&#24230;&#21029;&#12288;&#21560;&#30528;&#12288;20180709&#12288;&#27963;&#24615;&#28845;&#27604;&#3661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BIZ UDP明朝 Medium" panose="02020500000000000000" pitchFamily="18" charset="-128"/>
                <a:ea typeface="BIZ UDP明朝 Medium" panose="02020500000000000000" pitchFamily="18" charset="-128"/>
                <a:cs typeface="+mn-cs"/>
              </a:defRPr>
            </a:pPr>
            <a:r>
              <a:rPr lang="ja-JP">
                <a:latin typeface="BIZ UDP明朝 Medium" panose="02020500000000000000" pitchFamily="18" charset="-128"/>
                <a:ea typeface="BIZ UDP明朝 Medium" panose="02020500000000000000" pitchFamily="18" charset="-128"/>
              </a:rPr>
              <a:t>カドミウム　</a:t>
            </a:r>
            <a:r>
              <a:rPr lang="en-US">
                <a:latin typeface="BIZ UDP明朝 Medium" panose="02020500000000000000" pitchFamily="18" charset="-128"/>
                <a:ea typeface="BIZ UDP明朝 Medium" panose="02020500000000000000" pitchFamily="18" charset="-128"/>
              </a:rPr>
              <a:t>40</a:t>
            </a:r>
            <a:r>
              <a:rPr lang="ja-JP">
                <a:latin typeface="BIZ UDP明朝 Medium" panose="02020500000000000000" pitchFamily="18" charset="-128"/>
                <a:ea typeface="BIZ UDP明朝 Medium" panose="02020500000000000000" pitchFamily="18" charset="-128"/>
              </a:rPr>
              <a:t>℃</a:t>
            </a:r>
            <a:endParaRPr lang="en-US">
              <a:latin typeface="BIZ UDP明朝 Medium" panose="02020500000000000000" pitchFamily="18" charset="-128"/>
              <a:ea typeface="BIZ UDP明朝 Medium" panose="02020500000000000000" pitchFamily="18" charset="-128"/>
            </a:endParaRPr>
          </a:p>
        </c:rich>
      </c:tx>
      <c:layout>
        <c:manualLayout>
          <c:xMode val="edge"/>
          <c:yMode val="edge"/>
          <c:x val="0.32699161842113306"/>
          <c:y val="2.395861761920512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BIZ UDP明朝 Medium" panose="02020500000000000000" pitchFamily="18" charset="-128"/>
              <a:ea typeface="BIZ UDP明朝 Medium" panose="02020500000000000000" pitchFamily="18" charset="-128"/>
              <a:cs typeface="+mn-cs"/>
            </a:defRPr>
          </a:pPr>
          <a:endParaRPr lang="en-US"/>
        </a:p>
      </c:txPr>
    </c:title>
    <c:autoTitleDeleted val="0"/>
    <c:plotArea>
      <c:layout>
        <c:manualLayout>
          <c:layoutTarget val="inner"/>
          <c:xMode val="edge"/>
          <c:yMode val="edge"/>
          <c:x val="0.15953578260025544"/>
          <c:y val="0.17258589379289363"/>
          <c:w val="0.80795886042690102"/>
          <c:h val="0.62835099689459684"/>
        </c:manualLayout>
      </c:layout>
      <c:scatterChart>
        <c:scatterStyle val="lineMarker"/>
        <c:varyColors val="0"/>
        <c:ser>
          <c:idx val="0"/>
          <c:order val="0"/>
          <c:tx>
            <c:strRef>
              <c:f>Sheet1!$G$10</c:f>
              <c:strCache>
                <c:ptCount val="1"/>
                <c:pt idx="0">
                  <c:v>活性炭</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0"/>
                  <c:y val="-6.2309363916122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836-45CB-81D8-51FC614D7EEB}"/>
                </c:ext>
              </c:extLst>
            </c:dLbl>
            <c:dLbl>
              <c:idx val="2"/>
              <c:layout>
                <c:manualLayout>
                  <c:x val="-7.1971577334493224E-17"/>
                  <c:y val="-7.1895419903218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836-45CB-81D8-51FC614D7EEB}"/>
                </c:ext>
              </c:extLst>
            </c:dLbl>
            <c:dLbl>
              <c:idx val="3"/>
              <c:layout>
                <c:manualLayout>
                  <c:x val="0"/>
                  <c:y val="-6.7102391909670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836-45CB-81D8-51FC614D7EE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Sheet1!$H$9:$K$9</c:f>
              <c:numCache>
                <c:formatCode>General</c:formatCode>
                <c:ptCount val="4"/>
                <c:pt idx="0">
                  <c:v>0</c:v>
                </c:pt>
                <c:pt idx="1">
                  <c:v>1</c:v>
                </c:pt>
                <c:pt idx="2">
                  <c:v>3</c:v>
                </c:pt>
                <c:pt idx="3">
                  <c:v>5</c:v>
                </c:pt>
              </c:numCache>
            </c:numRef>
          </c:xVal>
          <c:yVal>
            <c:numRef>
              <c:f>Sheet1!$H$10:$K$10</c:f>
              <c:numCache>
                <c:formatCode>General</c:formatCode>
                <c:ptCount val="4"/>
                <c:pt idx="0">
                  <c:v>20</c:v>
                </c:pt>
                <c:pt idx="1">
                  <c:v>18.600000000000001</c:v>
                </c:pt>
                <c:pt idx="2">
                  <c:v>17.3</c:v>
                </c:pt>
                <c:pt idx="3">
                  <c:v>14.7</c:v>
                </c:pt>
              </c:numCache>
            </c:numRef>
          </c:yVal>
          <c:smooth val="0"/>
          <c:extLst>
            <c:ext xmlns:c16="http://schemas.microsoft.com/office/drawing/2014/chart" uri="{C3380CC4-5D6E-409C-BE32-E72D297353CC}">
              <c16:uniqueId val="{00000003-9836-45CB-81D8-51FC614D7EEB}"/>
            </c:ext>
          </c:extLst>
        </c:ser>
        <c:ser>
          <c:idx val="1"/>
          <c:order val="1"/>
          <c:tx>
            <c:strRef>
              <c:f>Sheet1!$G$11</c:f>
              <c:strCache>
                <c:ptCount val="1"/>
                <c:pt idx="0">
                  <c:v>ホタテアパタイト</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dLbls>
            <c:dLbl>
              <c:idx val="1"/>
              <c:layout>
                <c:manualLayout>
                  <c:x val="-6.673805175583826E-2"/>
                  <c:y val="8.62745038838622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836-45CB-81D8-51FC614D7EEB}"/>
                </c:ext>
              </c:extLst>
            </c:dLbl>
            <c:dLbl>
              <c:idx val="2"/>
              <c:layout>
                <c:manualLayout>
                  <c:x val="-9.8144193758585754E-2"/>
                  <c:y val="6.71023919096705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836-45CB-81D8-51FC614D7EEB}"/>
                </c:ext>
              </c:extLst>
            </c:dLbl>
            <c:dLbl>
              <c:idx val="3"/>
              <c:layout>
                <c:manualLayout>
                  <c:x val="-0.10599572925927254"/>
                  <c:y val="2.87581679612873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836-45CB-81D8-51FC614D7EE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Sheet1!$H$9:$K$9</c:f>
              <c:numCache>
                <c:formatCode>General</c:formatCode>
                <c:ptCount val="4"/>
                <c:pt idx="0">
                  <c:v>0</c:v>
                </c:pt>
                <c:pt idx="1">
                  <c:v>1</c:v>
                </c:pt>
                <c:pt idx="2">
                  <c:v>3</c:v>
                </c:pt>
                <c:pt idx="3">
                  <c:v>5</c:v>
                </c:pt>
              </c:numCache>
            </c:numRef>
          </c:xVal>
          <c:yVal>
            <c:numRef>
              <c:f>Sheet1!$H$11:$K$11</c:f>
              <c:numCache>
                <c:formatCode>General</c:formatCode>
                <c:ptCount val="4"/>
                <c:pt idx="0">
                  <c:v>20</c:v>
                </c:pt>
                <c:pt idx="1">
                  <c:v>15</c:v>
                </c:pt>
                <c:pt idx="2">
                  <c:v>5.5</c:v>
                </c:pt>
                <c:pt idx="3">
                  <c:v>0</c:v>
                </c:pt>
              </c:numCache>
            </c:numRef>
          </c:yVal>
          <c:smooth val="0"/>
          <c:extLst>
            <c:ext xmlns:c16="http://schemas.microsoft.com/office/drawing/2014/chart" uri="{C3380CC4-5D6E-409C-BE32-E72D297353CC}">
              <c16:uniqueId val="{00000007-9836-45CB-81D8-51FC614D7EEB}"/>
            </c:ext>
          </c:extLst>
        </c:ser>
        <c:dLbls>
          <c:showLegendKey val="0"/>
          <c:showVal val="0"/>
          <c:showCatName val="0"/>
          <c:showSerName val="0"/>
          <c:showPercent val="0"/>
          <c:showBubbleSize val="0"/>
        </c:dLbls>
        <c:axId val="459613320"/>
        <c:axId val="209506720"/>
      </c:scatterChart>
      <c:valAx>
        <c:axId val="45961332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t>吸着時間（分）</a:t>
                </a:r>
              </a:p>
            </c:rich>
          </c:tx>
          <c:layout>
            <c:manualLayout>
              <c:xMode val="edge"/>
              <c:yMode val="edge"/>
              <c:x val="0.75577286775220254"/>
              <c:y val="0.8918655179901474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209506720"/>
        <c:crosses val="autoZero"/>
        <c:crossBetween val="midCat"/>
      </c:valAx>
      <c:valAx>
        <c:axId val="2095067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Cd</a:t>
                </a:r>
                <a:r>
                  <a:rPr lang="ja-JP"/>
                  <a:t>濃度（ｐｐｍ）</a:t>
                </a:r>
              </a:p>
            </c:rich>
          </c:tx>
          <c:layout>
            <c:manualLayout>
              <c:xMode val="edge"/>
              <c:yMode val="edge"/>
              <c:x val="4.6347976280168724E-3"/>
              <c:y val="2.6187940989491148E-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59613320"/>
        <c:crosses val="autoZero"/>
        <c:crossBetween val="midCat"/>
      </c:valAx>
      <c:spPr>
        <a:noFill/>
        <a:ln>
          <a:noFill/>
        </a:ln>
        <a:effectLst/>
      </c:spPr>
    </c:plotArea>
    <c:legend>
      <c:legendPos val="t"/>
      <c:layout>
        <c:manualLayout>
          <c:xMode val="edge"/>
          <c:yMode val="edge"/>
          <c:x val="0.61336240417731358"/>
          <c:y val="0.54314568715668254"/>
          <c:w val="0.37137762918248823"/>
          <c:h val="0.1336062718493283"/>
        </c:manualLayout>
      </c:layout>
      <c:overlay val="1"/>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accent3">
        <a:lumMod val="20000"/>
        <a:lumOff val="80000"/>
      </a:schemeClr>
    </a:solid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BIZ UDP明朝 Medium" panose="02020500000000000000" pitchFamily="18" charset="-128"/>
                <a:ea typeface="BIZ UDP明朝 Medium" panose="02020500000000000000" pitchFamily="18" charset="-128"/>
                <a:cs typeface="+mn-cs"/>
              </a:defRPr>
            </a:pPr>
            <a:r>
              <a:rPr lang="ja-JP">
                <a:latin typeface="BIZ UDP明朝 Medium" panose="02020500000000000000" pitchFamily="18" charset="-128"/>
                <a:ea typeface="BIZ UDP明朝 Medium" panose="02020500000000000000" pitchFamily="18" charset="-128"/>
              </a:rPr>
              <a:t>鉛　</a:t>
            </a:r>
            <a:r>
              <a:rPr lang="en-US">
                <a:latin typeface="BIZ UDP明朝 Medium" panose="02020500000000000000" pitchFamily="18" charset="-128"/>
                <a:ea typeface="BIZ UDP明朝 Medium" panose="02020500000000000000" pitchFamily="18" charset="-128"/>
              </a:rPr>
              <a:t>40</a:t>
            </a:r>
            <a:r>
              <a:rPr lang="ja-JP">
                <a:latin typeface="BIZ UDP明朝 Medium" panose="02020500000000000000" pitchFamily="18" charset="-128"/>
                <a:ea typeface="BIZ UDP明朝 Medium" panose="02020500000000000000" pitchFamily="18" charset="-128"/>
              </a:rPr>
              <a:t>℃</a:t>
            </a:r>
          </a:p>
        </c:rich>
      </c:tx>
      <c:layout>
        <c:manualLayout>
          <c:xMode val="edge"/>
          <c:yMode val="edge"/>
          <c:x val="0.33636272362515385"/>
          <c:y val="2.941627797224562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BIZ UDP明朝 Medium" panose="02020500000000000000" pitchFamily="18" charset="-128"/>
              <a:ea typeface="BIZ UDP明朝 Medium" panose="02020500000000000000" pitchFamily="18" charset="-128"/>
              <a:cs typeface="+mn-cs"/>
            </a:defRPr>
          </a:pPr>
          <a:endParaRPr lang="ja-JP"/>
        </a:p>
      </c:txPr>
    </c:title>
    <c:autoTitleDeleted val="0"/>
    <c:plotArea>
      <c:layout>
        <c:manualLayout>
          <c:layoutTarget val="inner"/>
          <c:xMode val="edge"/>
          <c:yMode val="edge"/>
          <c:x val="0.13356942338647629"/>
          <c:y val="0.17206828699133261"/>
          <c:w val="0.82994085467365108"/>
          <c:h val="0.64240674912584872"/>
        </c:manualLayout>
      </c:layout>
      <c:scatterChart>
        <c:scatterStyle val="lineMarker"/>
        <c:varyColors val="0"/>
        <c:ser>
          <c:idx val="0"/>
          <c:order val="0"/>
          <c:tx>
            <c:strRef>
              <c:f>Sheet1!$G$29</c:f>
              <c:strCache>
                <c:ptCount val="1"/>
                <c:pt idx="0">
                  <c:v>活性炭</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Sheet1!$H$28:$K$28</c:f>
              <c:numCache>
                <c:formatCode>General</c:formatCode>
                <c:ptCount val="4"/>
                <c:pt idx="0">
                  <c:v>0</c:v>
                </c:pt>
                <c:pt idx="1">
                  <c:v>1</c:v>
                </c:pt>
                <c:pt idx="2">
                  <c:v>3</c:v>
                </c:pt>
                <c:pt idx="3">
                  <c:v>5</c:v>
                </c:pt>
              </c:numCache>
            </c:numRef>
          </c:xVal>
          <c:yVal>
            <c:numRef>
              <c:f>Sheet1!$H$29:$K$29</c:f>
              <c:numCache>
                <c:formatCode>General</c:formatCode>
                <c:ptCount val="4"/>
                <c:pt idx="0">
                  <c:v>50</c:v>
                </c:pt>
                <c:pt idx="1">
                  <c:v>48.3</c:v>
                </c:pt>
                <c:pt idx="2">
                  <c:v>47.5</c:v>
                </c:pt>
                <c:pt idx="3">
                  <c:v>47.1</c:v>
                </c:pt>
              </c:numCache>
            </c:numRef>
          </c:yVal>
          <c:smooth val="0"/>
          <c:extLst>
            <c:ext xmlns:c16="http://schemas.microsoft.com/office/drawing/2014/chart" uri="{C3380CC4-5D6E-409C-BE32-E72D297353CC}">
              <c16:uniqueId val="{00000000-F5A2-48E4-B342-86FDB9113286}"/>
            </c:ext>
          </c:extLst>
        </c:ser>
        <c:ser>
          <c:idx val="1"/>
          <c:order val="1"/>
          <c:tx>
            <c:strRef>
              <c:f>Sheet1!$G$30</c:f>
              <c:strCache>
                <c:ptCount val="1"/>
                <c:pt idx="0">
                  <c:v>ホタテアパタイト</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Sheet1!$H$28:$K$28</c:f>
              <c:numCache>
                <c:formatCode>General</c:formatCode>
                <c:ptCount val="4"/>
                <c:pt idx="0">
                  <c:v>0</c:v>
                </c:pt>
                <c:pt idx="1">
                  <c:v>1</c:v>
                </c:pt>
                <c:pt idx="2">
                  <c:v>3</c:v>
                </c:pt>
                <c:pt idx="3">
                  <c:v>5</c:v>
                </c:pt>
              </c:numCache>
            </c:numRef>
          </c:xVal>
          <c:yVal>
            <c:numRef>
              <c:f>Sheet1!$H$30:$K$30</c:f>
              <c:numCache>
                <c:formatCode>General</c:formatCode>
                <c:ptCount val="4"/>
                <c:pt idx="0">
                  <c:v>50</c:v>
                </c:pt>
                <c:pt idx="1">
                  <c:v>3.3</c:v>
                </c:pt>
                <c:pt idx="2">
                  <c:v>1.2</c:v>
                </c:pt>
                <c:pt idx="3" formatCode="0.0_ ">
                  <c:v>0.9</c:v>
                </c:pt>
              </c:numCache>
            </c:numRef>
          </c:yVal>
          <c:smooth val="0"/>
          <c:extLst>
            <c:ext xmlns:c16="http://schemas.microsoft.com/office/drawing/2014/chart" uri="{C3380CC4-5D6E-409C-BE32-E72D297353CC}">
              <c16:uniqueId val="{00000001-F5A2-48E4-B342-86FDB9113286}"/>
            </c:ext>
          </c:extLst>
        </c:ser>
        <c:dLbls>
          <c:dLblPos val="t"/>
          <c:showLegendKey val="0"/>
          <c:showVal val="1"/>
          <c:showCatName val="0"/>
          <c:showSerName val="0"/>
          <c:showPercent val="0"/>
          <c:showBubbleSize val="0"/>
        </c:dLbls>
        <c:axId val="519945360"/>
        <c:axId val="519950280"/>
      </c:scatterChart>
      <c:valAx>
        <c:axId val="5199453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吸着時間（分）</a:t>
                </a:r>
                <a:endParaRPr lang="ja-JP"/>
              </a:p>
            </c:rich>
          </c:tx>
          <c:layout>
            <c:manualLayout>
              <c:xMode val="edge"/>
              <c:yMode val="edge"/>
              <c:x val="0.69795881592932907"/>
              <c:y val="0.90057437308098365"/>
            </c:manualLayout>
          </c:layout>
          <c:overlay val="0"/>
          <c:spPr>
            <a:solidFill>
              <a:srgbClr val="05E0DB">
                <a:lumMod val="20000"/>
                <a:lumOff val="80000"/>
              </a:srgbClr>
            </a:solid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9950280"/>
        <c:crosses val="autoZero"/>
        <c:crossBetween val="midCat"/>
        <c:minorUnit val="1"/>
      </c:valAx>
      <c:valAx>
        <c:axId val="5199502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ja-JP"/>
                  <a:t>Pb</a:t>
                </a:r>
                <a:r>
                  <a:rPr lang="ja-JP" altLang="en-US"/>
                  <a:t>濃度（ｐｐｍ）</a:t>
                </a:r>
                <a:endParaRPr lang="ja-JP"/>
              </a:p>
            </c:rich>
          </c:tx>
          <c:layout>
            <c:manualLayout>
              <c:xMode val="edge"/>
              <c:yMode val="edge"/>
              <c:x val="7.8641642111794349E-3"/>
              <c:y val="4.9662521355517339E-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9945360"/>
        <c:crosses val="autoZero"/>
        <c:crossBetween val="midCat"/>
      </c:valAx>
      <c:spPr>
        <a:noFill/>
        <a:ln>
          <a:noFill/>
        </a:ln>
        <a:effectLst/>
      </c:spPr>
    </c:plotArea>
    <c:legend>
      <c:legendPos val="b"/>
      <c:layout>
        <c:manualLayout>
          <c:xMode val="edge"/>
          <c:yMode val="edge"/>
          <c:x val="0.423100211087657"/>
          <c:y val="0.49146306257474975"/>
          <c:w val="0.5135663497706604"/>
          <c:h val="0.1555382037448618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A5D028">
        <a:lumMod val="20000"/>
        <a:lumOff val="80000"/>
      </a:srgbClr>
    </a:solidFill>
    <a:ln>
      <a:noFill/>
    </a:ln>
    <a:effectLst/>
  </c:spPr>
  <c:txPr>
    <a:bodyPr/>
    <a:lstStyle/>
    <a:p>
      <a:pPr>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r>
              <a:rPr lang="ja-JP" altLang="en-US" sz="1100" b="0" dirty="0">
                <a:solidFill>
                  <a:schemeClr val="tx1"/>
                </a:solidFill>
                <a:effectLst/>
              </a:rPr>
              <a:t>質量増加量</a:t>
            </a:r>
          </a:p>
        </c:rich>
      </c:tx>
      <c:layout>
        <c:manualLayout>
          <c:xMode val="edge"/>
          <c:yMode val="edge"/>
          <c:x val="0.35416550938784574"/>
          <c:y val="5.3080092749855992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endParaRPr lang="ja-JP"/>
        </a:p>
      </c:txPr>
    </c:title>
    <c:autoTitleDeleted val="0"/>
    <c:plotArea>
      <c:layout>
        <c:manualLayout>
          <c:layoutTarget val="inner"/>
          <c:xMode val="edge"/>
          <c:yMode val="edge"/>
          <c:x val="0.15660586323741807"/>
          <c:y val="0.25502406242042036"/>
          <c:w val="0.81507072981558915"/>
          <c:h val="0.51641764494881914"/>
        </c:manualLayout>
      </c:layout>
      <c:barChart>
        <c:barDir val="col"/>
        <c:grouping val="clustered"/>
        <c:varyColors val="0"/>
        <c:ser>
          <c:idx val="0"/>
          <c:order val="0"/>
          <c:tx>
            <c:strRef>
              <c:f>Sheet1!$K$2</c:f>
              <c:strCache>
                <c:ptCount val="1"/>
                <c:pt idx="0">
                  <c:v>質量増加量</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0"/>
            <c:invertIfNegative val="0"/>
            <c:bubble3D val="0"/>
            <c:spPr>
              <a:solidFill>
                <a:srgbClr val="4584D3">
                  <a:lumMod val="75000"/>
                </a:srgb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BE53-469D-94CB-CFA1AAD8FF87}"/>
              </c:ext>
            </c:extLst>
          </c:dPt>
          <c:dPt>
            <c:idx val="1"/>
            <c:invertIfNegative val="0"/>
            <c:bubble3D val="0"/>
            <c:spPr>
              <a:solidFill>
                <a:schemeClr val="bg2">
                  <a:lumMod val="50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BE53-469D-94CB-CFA1AAD8FF87}"/>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Sheet1!$J$3:$J$4</c:f>
              <c:strCache>
                <c:ptCount val="2"/>
                <c:pt idx="0">
                  <c:v>ホタテ貝殻HAP</c:v>
                </c:pt>
                <c:pt idx="1">
                  <c:v>市販アパタイト</c:v>
                </c:pt>
              </c:strCache>
            </c:strRef>
          </c:cat>
          <c:val>
            <c:numRef>
              <c:f>Sheet1!$K$3:$K$4</c:f>
              <c:numCache>
                <c:formatCode>General</c:formatCode>
                <c:ptCount val="2"/>
                <c:pt idx="0">
                  <c:v>1.8</c:v>
                </c:pt>
                <c:pt idx="1">
                  <c:v>0.5</c:v>
                </c:pt>
              </c:numCache>
            </c:numRef>
          </c:val>
          <c:extLst>
            <c:ext xmlns:c16="http://schemas.microsoft.com/office/drawing/2014/chart" uri="{C3380CC4-5D6E-409C-BE32-E72D297353CC}">
              <c16:uniqueId val="{00000004-BE53-469D-94CB-CFA1AAD8FF87}"/>
            </c:ext>
          </c:extLst>
        </c:ser>
        <c:dLbls>
          <c:dLblPos val="outEnd"/>
          <c:showLegendKey val="0"/>
          <c:showVal val="1"/>
          <c:showCatName val="0"/>
          <c:showSerName val="0"/>
          <c:showPercent val="0"/>
          <c:showBubbleSize val="0"/>
        </c:dLbls>
        <c:gapWidth val="100"/>
        <c:overlap val="-24"/>
        <c:axId val="351740960"/>
        <c:axId val="351745760"/>
      </c:barChart>
      <c:catAx>
        <c:axId val="351740960"/>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ja-JP"/>
          </a:p>
        </c:txPr>
        <c:crossAx val="351745760"/>
        <c:crosses val="autoZero"/>
        <c:auto val="1"/>
        <c:lblAlgn val="ctr"/>
        <c:lblOffset val="100"/>
        <c:noMultiLvlLbl val="0"/>
      </c:catAx>
      <c:valAx>
        <c:axId val="35174576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ja-JP"/>
          </a:p>
        </c:txPr>
        <c:crossAx val="351740960"/>
        <c:crosses val="autoZero"/>
        <c:crossBetween val="between"/>
        <c:majorUnit val="0.5"/>
      </c:valAx>
      <c:spPr>
        <a:solidFill>
          <a:srgbClr val="31B6FD">
            <a:lumMod val="20000"/>
            <a:lumOff val="80000"/>
          </a:srgb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4584D3">
        <a:lumMod val="40000"/>
        <a:lumOff val="60000"/>
      </a:srgbClr>
    </a:solid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8E5E21-2118-407C-8B7F-F7EA416D3E7B}" type="datetimeFigureOut">
              <a:rPr kumimoji="1" lang="ja-JP" altLang="en-US" smtClean="0"/>
              <a:t>2025/1/27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731927-C77E-4604-847B-46941260D66C}" type="slidenum">
              <a:rPr kumimoji="1" lang="ja-JP" altLang="en-US" smtClean="0"/>
              <a:t>‹#›</a:t>
            </a:fld>
            <a:endParaRPr kumimoji="1" lang="ja-JP" altLang="en-US"/>
          </a:p>
        </p:txBody>
      </p:sp>
    </p:spTree>
    <p:extLst>
      <p:ext uri="{BB962C8B-B14F-4D97-AF65-F5344CB8AC3E}">
        <p14:creationId xmlns:p14="http://schemas.microsoft.com/office/powerpoint/2010/main" val="38712231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4032F-7468-4A4B-B183-D8B2EC5D7803}"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919640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989B2B-6DD4-5357-25EF-BF462059CF7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C440D4D-37A3-02BF-7A94-7BE6C0E700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5E89323-C7EE-94B5-7E97-FB5B1D1DE359}"/>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7E3C6AB6-F841-35F5-1D47-83942C9557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868A7D5-46C3-1AE9-D492-51B762BCD58C}"/>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4016725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CFA3A0-C3DF-1175-127F-F4344B689E8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2DDE178-193B-D0CC-8B8E-74156F97B19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747217F-1F0A-08BC-1667-5FDC0E0D64DA}"/>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68E53153-B592-4671-3D30-FEFC8856414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6461B34-B899-DFE0-C3F4-BB3BD41872D5}"/>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234990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380064-1EF7-F88D-4DBB-C33D8BC11DA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F13BD11-5DE9-C337-868F-FDB93DB568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5177290-3585-F44A-6FF8-A441F290AA70}"/>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6F3C1220-664B-8A34-94D6-38353093DE2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C7FD7CE-F50F-8054-3927-48251D3EC31A}"/>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745668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83FB25-DA4E-BD00-6F09-93CBF88DF35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4F45181-BBAC-2C40-6ED1-30C7D5F00F3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5BC9883-F273-1DF4-585C-5FE6450DB9F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2B73E9D-8137-F49F-0D2B-8BC64931D1F5}"/>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6" name="フッター プレースホルダー 5">
            <a:extLst>
              <a:ext uri="{FF2B5EF4-FFF2-40B4-BE49-F238E27FC236}">
                <a16:creationId xmlns:a16="http://schemas.microsoft.com/office/drawing/2014/main" id="{B13A4B9F-E86A-2451-983F-CD2331F9436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540A346-C28C-648E-54A9-DBD364485CC3}"/>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2663715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4D94AD-3395-683F-4EB1-93C1F63917A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C13D3FD-1083-5552-5600-0A014DF855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3AB9705-15B5-582F-9A98-8A5E8C7C855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C4B7964-FF1E-6063-087E-7ADC3830AC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C57FC0C-16C0-F0C7-34E7-2FFDC6D18DE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BCC7668-2EAD-D4E4-CD27-7A229C1A0530}"/>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8" name="フッター プレースホルダー 7">
            <a:extLst>
              <a:ext uri="{FF2B5EF4-FFF2-40B4-BE49-F238E27FC236}">
                <a16:creationId xmlns:a16="http://schemas.microsoft.com/office/drawing/2014/main" id="{955EF3E4-169C-045E-EF64-A5B6B8F755F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1DE304F-7D0C-4D87-737C-A1D22A79E986}"/>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3844259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AD23EA-A931-C494-13F0-27D49DF6B84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0B609AC-9E42-0EDF-3D44-112BB04F06FC}"/>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4" name="フッター プレースホルダー 3">
            <a:extLst>
              <a:ext uri="{FF2B5EF4-FFF2-40B4-BE49-F238E27FC236}">
                <a16:creationId xmlns:a16="http://schemas.microsoft.com/office/drawing/2014/main" id="{7E882DB4-9A1E-2835-91A6-9CA02D0BC26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C54A18B-6A8F-156F-E1E6-32E10243A59A}"/>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1017431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3310F11-5634-ED3F-A874-CFE3D0AF8AFD}"/>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3" name="フッター プレースホルダー 2">
            <a:extLst>
              <a:ext uri="{FF2B5EF4-FFF2-40B4-BE49-F238E27FC236}">
                <a16:creationId xmlns:a16="http://schemas.microsoft.com/office/drawing/2014/main" id="{36ECC126-07A0-8483-8136-D43EE52B061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8B6B1EF-8A6D-8CFC-DD5B-73DFC6F7F6D6}"/>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3607599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B8AF31-99FC-C975-0FF9-4FB40CA2FD4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8FBCF4D-3999-C409-2301-BE19BEB55C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9094EA8-9FEF-C5F0-E52F-5EB44DCA48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2555383-5B48-76B3-891D-02E0102A4908}"/>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6" name="フッター プレースホルダー 5">
            <a:extLst>
              <a:ext uri="{FF2B5EF4-FFF2-40B4-BE49-F238E27FC236}">
                <a16:creationId xmlns:a16="http://schemas.microsoft.com/office/drawing/2014/main" id="{D41DB2C2-6C95-2295-50CE-EFA30C5D35A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AA0C592-6385-AEC2-DBDE-2E34BDC17742}"/>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2287183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D2C950-6FBC-86F6-ADF4-35B538C3041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7504C86-4549-B35F-6DD1-30C845C5F3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C85C6C2-2471-07BF-C8C3-539A1858C5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B79555D-162C-2337-F251-8D97AAB13912}"/>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6" name="フッター プレースホルダー 5">
            <a:extLst>
              <a:ext uri="{FF2B5EF4-FFF2-40B4-BE49-F238E27FC236}">
                <a16:creationId xmlns:a16="http://schemas.microsoft.com/office/drawing/2014/main" id="{6DA19CDD-BE9D-3E9E-2A42-B66FC59CB79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502B760-F76E-A4F4-5904-BCACA4573723}"/>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1936144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4B8AB6-65A0-A04F-EA59-6C250B86363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51656AF-9D2B-5A15-FB3A-5F9B75A4808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1418BA7-4C62-4BE2-2639-C66AC7615E80}"/>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5D10852F-F8E9-43B2-91EC-D12FF86E0B9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F69F344-8982-1298-AC86-E210E6B98588}"/>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1149983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1194A7A-ED65-41BE-A0FA-B10F596A48F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0914AA5-A1AD-8DCC-AFF0-E38F7D69D72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5B502AF-276E-07E5-4F4E-EC7B8F4F079B}"/>
              </a:ext>
            </a:extLst>
          </p:cNvPr>
          <p:cNvSpPr>
            <a:spLocks noGrp="1"/>
          </p:cNvSpPr>
          <p:nvPr>
            <p:ph type="dt" sz="half" idx="10"/>
          </p:nvPr>
        </p:nvSpPr>
        <p:spPr/>
        <p:txBody>
          <a:bodyPr/>
          <a:lstStyle/>
          <a:p>
            <a:fld id="{19C9125F-4E4F-4FC8-B657-740A4A145567}" type="datetimeFigureOut">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530867CA-B829-0A90-D99F-93E176BD83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AB9AA14-A0F9-C2AF-4434-93DDAF768D99}"/>
              </a:ext>
            </a:extLst>
          </p:cNvPr>
          <p:cNvSpPr>
            <a:spLocks noGrp="1"/>
          </p:cNvSpPr>
          <p:nvPr>
            <p:ph type="sldNum" sz="quarter" idx="12"/>
          </p:nvPr>
        </p:nvSpPr>
        <p:spPr/>
        <p:txBody>
          <a:body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4292179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3603916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
        <p:nvSpPr>
          <p:cNvPr id="7" name="Title 6"/>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665771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14"/>
          <p:cNvSpPr>
            <a:spLocks/>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Freeform 18"/>
          <p:cNvSpPr>
            <a:spLocks/>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Freeform 26"/>
          <p:cNvSpPr>
            <a:spLocks/>
          </p:cNvSpPr>
          <p:nvPr/>
        </p:nvSpPr>
        <p:spPr bwMode="hidden">
          <a:xfrm>
            <a:off x="7479319" y="4074175"/>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3265371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5" name="Date Placeholder 4"/>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
        <p:nvSpPr>
          <p:cNvPr id="9" name="Content Placeholder 8"/>
          <p:cNvSpPr>
            <a:spLocks noGrp="1"/>
          </p:cNvSpPr>
          <p:nvPr>
            <p:ph sz="quarter" idx="13"/>
          </p:nvPr>
        </p:nvSpPr>
        <p:spPr>
          <a:xfrm>
            <a:off x="902207" y="2679192"/>
            <a:ext cx="5096256" cy="34472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Tree>
    <p:extLst>
      <p:ext uri="{BB962C8B-B14F-4D97-AF65-F5344CB8AC3E}">
        <p14:creationId xmlns:p14="http://schemas.microsoft.com/office/powerpoint/2010/main" val="880776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2660574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3025299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Date Placeholder 1"/>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1410961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Date Placeholder 4"/>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4191651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Tree>
    <p:extLst>
      <p:ext uri="{BB962C8B-B14F-4D97-AF65-F5344CB8AC3E}">
        <p14:creationId xmlns:p14="http://schemas.microsoft.com/office/powerpoint/2010/main" val="2890893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spTree>
    <p:extLst>
      <p:ext uri="{BB962C8B-B14F-4D97-AF65-F5344CB8AC3E}">
        <p14:creationId xmlns:p14="http://schemas.microsoft.com/office/powerpoint/2010/main" val="486325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825F17-F76F-4323-ACB7-CF99B96846C3}" type="slidenum">
              <a:rPr kumimoji="1" lang="ja-JP" altLang="en-US" smtClean="0"/>
              <a:t>‹#›</a:t>
            </a:fld>
            <a:endParaRPr kumimoji="1" lang="ja-JP" altLang="en-US"/>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41219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1BE4BB2-4209-91B4-0539-F89E94B88A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9AA1638-3649-F40C-9BD8-7E531C88C9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A3C3734-2BF8-8383-1DB2-E644CB0AA6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C9125F-4E4F-4FC8-B657-740A4A145567}" type="datetimeFigureOut">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1D23E78F-65F1-607A-E193-D945842C71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4DB9270-C9A0-28FC-642F-6A85589E14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82E06D-EC45-4440-932D-C4B6E354DF8B}" type="slidenum">
              <a:rPr kumimoji="1" lang="ja-JP" altLang="en-US" smtClean="0"/>
              <a:t>‹#›</a:t>
            </a:fld>
            <a:endParaRPr kumimoji="1" lang="ja-JP" altLang="en-US"/>
          </a:p>
        </p:txBody>
      </p:sp>
    </p:spTree>
    <p:extLst>
      <p:ext uri="{BB962C8B-B14F-4D97-AF65-F5344CB8AC3E}">
        <p14:creationId xmlns:p14="http://schemas.microsoft.com/office/powerpoint/2010/main" val="3543018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4" name="Date Placeholder 3"/>
          <p:cNvSpPr>
            <a:spLocks noGrp="1"/>
          </p:cNvSpPr>
          <p:nvPr>
            <p:ph type="dt" sz="half" idx="2"/>
          </p:nvPr>
        </p:nvSpPr>
        <p:spPr>
          <a:xfrm>
            <a:off x="6884896" y="6250165"/>
            <a:ext cx="5048920" cy="365125"/>
          </a:xfrm>
          <a:prstGeom prst="rect">
            <a:avLst/>
          </a:prstGeom>
        </p:spPr>
        <p:txBody>
          <a:bodyPr vert="horz" lIns="91440" tIns="45720" rIns="91440" bIns="45720" rtlCol="0" anchor="ctr"/>
          <a:lstStyle>
            <a:lvl1pPr algn="r">
              <a:defRPr sz="1000">
                <a:solidFill>
                  <a:schemeClr val="tx2"/>
                </a:solidFill>
              </a:defRPr>
            </a:lvl1pPr>
          </a:lstStyle>
          <a:p>
            <a:fld id="{06B1CA3E-A36D-447E-A66F-8034A58AE042}" type="datetimeFigureOut">
              <a:rPr kumimoji="1" lang="ja-JP" altLang="en-US" smtClean="0"/>
              <a:t>2025/1/27</a:t>
            </a:fld>
            <a:endParaRPr kumimoji="1" lang="ja-JP" altLang="en-US"/>
          </a:p>
        </p:txBody>
      </p:sp>
      <p:sp>
        <p:nvSpPr>
          <p:cNvPr id="5" name="Footer Placeholder 4"/>
          <p:cNvSpPr>
            <a:spLocks noGrp="1"/>
          </p:cNvSpPr>
          <p:nvPr>
            <p:ph type="ftr" sz="quarter" idx="3"/>
          </p:nvPr>
        </p:nvSpPr>
        <p:spPr>
          <a:xfrm>
            <a:off x="258185" y="6250165"/>
            <a:ext cx="5048921" cy="365125"/>
          </a:xfrm>
          <a:prstGeom prst="rect">
            <a:avLst/>
          </a:prstGeom>
        </p:spPr>
        <p:txBody>
          <a:bodyPr vert="horz" lIns="91440" tIns="45720" rIns="91440" bIns="45720" rtlCol="0" anchor="ctr"/>
          <a:lstStyle>
            <a:lvl1pPr algn="l">
              <a:defRPr sz="1000">
                <a:solidFill>
                  <a:schemeClr val="tx2"/>
                </a:solidFill>
              </a:defRPr>
            </a:lvl1pPr>
          </a:lstStyle>
          <a:p>
            <a:endParaRPr kumimoji="1" lang="ja-JP" altLang="en-US"/>
          </a:p>
        </p:txBody>
      </p:sp>
      <p:sp>
        <p:nvSpPr>
          <p:cNvPr id="6" name="Slide Number Placeholder 5"/>
          <p:cNvSpPr>
            <a:spLocks noGrp="1"/>
          </p:cNvSpPr>
          <p:nvPr>
            <p:ph type="sldNum" sz="quarter" idx="4"/>
          </p:nvPr>
        </p:nvSpPr>
        <p:spPr>
          <a:xfrm>
            <a:off x="5321451" y="6250164"/>
            <a:ext cx="1549101" cy="365125"/>
          </a:xfrm>
          <a:prstGeom prst="rect">
            <a:avLst/>
          </a:prstGeom>
        </p:spPr>
        <p:txBody>
          <a:bodyPr vert="horz" lIns="91440" tIns="45720" rIns="91440" bIns="45720" rtlCol="0" anchor="ctr"/>
          <a:lstStyle>
            <a:lvl1pPr algn="ctr">
              <a:defRPr sz="1000">
                <a:solidFill>
                  <a:schemeClr val="tx2"/>
                </a:solidFill>
              </a:defRPr>
            </a:lvl1pPr>
          </a:lstStyle>
          <a:p>
            <a:fld id="{17825F17-F76F-4323-ACB7-CF99B96846C3}" type="slidenum">
              <a:rPr kumimoji="1" lang="ja-JP" altLang="en-US" smtClean="0"/>
              <a:t>‹#›</a:t>
            </a:fld>
            <a:endParaRPr kumimoji="1" lang="ja-JP" altLang="en-US"/>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546834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rgbClr val="FFFFFF"/>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kumimoji="1"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kumimoji="1"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kumimoji="1"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kumimoji="1"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kumimoji="1"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kumimoji="1" sz="1400" kern="1200">
          <a:solidFill>
            <a:schemeClr val="tx2"/>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tmp"/><Relationship Id="rId7" Type="http://schemas.microsoft.com/office/2007/relationships/hdphoto" Target="../media/hdphoto2.wdp"/><Relationship Id="rId2" Type="http://schemas.openxmlformats.org/officeDocument/2006/relationships/image" Target="../media/image2.tmp"/><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 Id="rId9" Type="http://schemas.microsoft.com/office/2007/relationships/hdphoto" Target="../media/hdphoto3.wdp"/></Relationships>
</file>

<file path=ppt/slides/_rels/slide4.xml.rels><?xml version="1.0" encoding="UTF-8" standalone="yes"?>
<Relationships xmlns="http://schemas.openxmlformats.org/package/2006/relationships"><Relationship Id="rId8" Type="http://schemas.microsoft.com/office/2007/relationships/hdphoto" Target="../media/hdphoto5.wdp"/><Relationship Id="rId13" Type="http://schemas.microsoft.com/office/2007/relationships/hdphoto" Target="../media/hdphoto7.wdp"/><Relationship Id="rId18" Type="http://schemas.openxmlformats.org/officeDocument/2006/relationships/image" Target="../media/image18.png"/><Relationship Id="rId3" Type="http://schemas.microsoft.com/office/2007/relationships/hdphoto" Target="../media/hdphoto4.wdp"/><Relationship Id="rId21" Type="http://schemas.openxmlformats.org/officeDocument/2006/relationships/image" Target="../media/image20.tmp"/><Relationship Id="rId7" Type="http://schemas.openxmlformats.org/officeDocument/2006/relationships/image" Target="../media/image11.png"/><Relationship Id="rId12" Type="http://schemas.openxmlformats.org/officeDocument/2006/relationships/image" Target="../media/image14.png"/><Relationship Id="rId17" Type="http://schemas.microsoft.com/office/2007/relationships/hdphoto" Target="../media/hdphoto8.wdp"/><Relationship Id="rId2" Type="http://schemas.openxmlformats.org/officeDocument/2006/relationships/image" Target="../media/image7.png"/><Relationship Id="rId16" Type="http://schemas.openxmlformats.org/officeDocument/2006/relationships/image" Target="../media/image17.png"/><Relationship Id="rId20"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10.tiff"/><Relationship Id="rId11" Type="http://schemas.openxmlformats.org/officeDocument/2006/relationships/image" Target="../media/image13.tiff"/><Relationship Id="rId5" Type="http://schemas.openxmlformats.org/officeDocument/2006/relationships/image" Target="../media/image9.tiff"/><Relationship Id="rId15" Type="http://schemas.openxmlformats.org/officeDocument/2006/relationships/image" Target="../media/image16.tiff"/><Relationship Id="rId10" Type="http://schemas.microsoft.com/office/2007/relationships/hdphoto" Target="../media/hdphoto6.wdp"/><Relationship Id="rId19" Type="http://schemas.microsoft.com/office/2007/relationships/hdphoto" Target="../media/hdphoto9.wdp"/><Relationship Id="rId4" Type="http://schemas.openxmlformats.org/officeDocument/2006/relationships/image" Target="../media/image8.tiff"/><Relationship Id="rId9" Type="http://schemas.openxmlformats.org/officeDocument/2006/relationships/image" Target="../media/image12.png"/><Relationship Id="rId14" Type="http://schemas.openxmlformats.org/officeDocument/2006/relationships/image" Target="../media/image15.tiff"/><Relationship Id="rId22" Type="http://schemas.openxmlformats.org/officeDocument/2006/relationships/image" Target="../media/image21.tmp"/></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 name="正方形/長方形 59">
            <a:extLst>
              <a:ext uri="{FF2B5EF4-FFF2-40B4-BE49-F238E27FC236}">
                <a16:creationId xmlns:a16="http://schemas.microsoft.com/office/drawing/2014/main" id="{555B5F25-6433-F720-53CF-BCCF50B0E70E}"/>
              </a:ext>
            </a:extLst>
          </p:cNvPr>
          <p:cNvSpPr/>
          <p:nvPr/>
        </p:nvSpPr>
        <p:spPr>
          <a:xfrm>
            <a:off x="1653639" y="3022242"/>
            <a:ext cx="8875495" cy="131508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59" name="正方形/長方形 58">
            <a:extLst>
              <a:ext uri="{FF2B5EF4-FFF2-40B4-BE49-F238E27FC236}">
                <a16:creationId xmlns:a16="http://schemas.microsoft.com/office/drawing/2014/main" id="{702B71B4-3729-96A7-C5D5-5A9C342BEA64}"/>
              </a:ext>
            </a:extLst>
          </p:cNvPr>
          <p:cNvSpPr/>
          <p:nvPr/>
        </p:nvSpPr>
        <p:spPr>
          <a:xfrm>
            <a:off x="1653639" y="671990"/>
            <a:ext cx="8875495" cy="211689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56" name="四角形: 角を丸くする 55">
            <a:extLst>
              <a:ext uri="{FF2B5EF4-FFF2-40B4-BE49-F238E27FC236}">
                <a16:creationId xmlns:a16="http://schemas.microsoft.com/office/drawing/2014/main" id="{33F1D94B-779E-2775-685A-CA9ACD151F4B}"/>
              </a:ext>
            </a:extLst>
          </p:cNvPr>
          <p:cNvSpPr/>
          <p:nvPr/>
        </p:nvSpPr>
        <p:spPr>
          <a:xfrm>
            <a:off x="1766940" y="4382095"/>
            <a:ext cx="8796699" cy="2439788"/>
          </a:xfrm>
          <a:prstGeom prst="roundRect">
            <a:avLst/>
          </a:prstGeom>
          <a:solidFill>
            <a:schemeClr val="accent5">
              <a:lumMod val="40000"/>
              <a:lumOff val="6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45" name="楕円 44">
            <a:extLst>
              <a:ext uri="{FF2B5EF4-FFF2-40B4-BE49-F238E27FC236}">
                <a16:creationId xmlns:a16="http://schemas.microsoft.com/office/drawing/2014/main" id="{BA1A9D13-72A6-B43A-16E9-E79CBB5688BC}"/>
              </a:ext>
            </a:extLst>
          </p:cNvPr>
          <p:cNvSpPr/>
          <p:nvPr/>
        </p:nvSpPr>
        <p:spPr>
          <a:xfrm>
            <a:off x="8813162" y="4458009"/>
            <a:ext cx="1141369" cy="672866"/>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44" name="楕円 43">
            <a:extLst>
              <a:ext uri="{FF2B5EF4-FFF2-40B4-BE49-F238E27FC236}">
                <a16:creationId xmlns:a16="http://schemas.microsoft.com/office/drawing/2014/main" id="{C8AFF679-79FD-40DD-30DB-5AF4506774FB}"/>
              </a:ext>
            </a:extLst>
          </p:cNvPr>
          <p:cNvSpPr/>
          <p:nvPr/>
        </p:nvSpPr>
        <p:spPr>
          <a:xfrm>
            <a:off x="7472513" y="4448078"/>
            <a:ext cx="1169666" cy="696742"/>
          </a:xfrm>
          <a:prstGeom prst="ellipse">
            <a:avLst/>
          </a:prstGeom>
          <a:solidFill>
            <a:schemeClr val="accent5"/>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43" name="楕円 42">
            <a:extLst>
              <a:ext uri="{FF2B5EF4-FFF2-40B4-BE49-F238E27FC236}">
                <a16:creationId xmlns:a16="http://schemas.microsoft.com/office/drawing/2014/main" id="{21FA5AB7-895D-8D2E-FA20-30E5D71BE7C8}"/>
              </a:ext>
            </a:extLst>
          </p:cNvPr>
          <p:cNvSpPr/>
          <p:nvPr/>
        </p:nvSpPr>
        <p:spPr>
          <a:xfrm>
            <a:off x="6311545" y="4461423"/>
            <a:ext cx="989986" cy="672866"/>
          </a:xfrm>
          <a:prstGeom prst="ellipse">
            <a:avLst/>
          </a:prstGeom>
          <a:solidFill>
            <a:schemeClr val="accent5"/>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41" name="四角形: 角を丸くする 40">
            <a:extLst>
              <a:ext uri="{FF2B5EF4-FFF2-40B4-BE49-F238E27FC236}">
                <a16:creationId xmlns:a16="http://schemas.microsoft.com/office/drawing/2014/main" id="{04B60C6C-DA6D-9FB6-2E01-752979B81239}"/>
              </a:ext>
            </a:extLst>
          </p:cNvPr>
          <p:cNvSpPr/>
          <p:nvPr/>
        </p:nvSpPr>
        <p:spPr>
          <a:xfrm>
            <a:off x="8785834" y="5561979"/>
            <a:ext cx="1136243" cy="120032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42" name="四角形: 角を丸くする 41">
            <a:extLst>
              <a:ext uri="{FF2B5EF4-FFF2-40B4-BE49-F238E27FC236}">
                <a16:creationId xmlns:a16="http://schemas.microsoft.com/office/drawing/2014/main" id="{850F2941-0859-08C8-821B-75EDA3EEBE9A}"/>
              </a:ext>
            </a:extLst>
          </p:cNvPr>
          <p:cNvSpPr/>
          <p:nvPr/>
        </p:nvSpPr>
        <p:spPr>
          <a:xfrm>
            <a:off x="7505937" y="5576940"/>
            <a:ext cx="1136243" cy="120032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39" name="四角形: 角を丸くする 38">
            <a:extLst>
              <a:ext uri="{FF2B5EF4-FFF2-40B4-BE49-F238E27FC236}">
                <a16:creationId xmlns:a16="http://schemas.microsoft.com/office/drawing/2014/main" id="{CC33AB56-1566-3154-E399-EA677E70EC24}"/>
              </a:ext>
            </a:extLst>
          </p:cNvPr>
          <p:cNvSpPr/>
          <p:nvPr/>
        </p:nvSpPr>
        <p:spPr>
          <a:xfrm>
            <a:off x="6165290" y="5549427"/>
            <a:ext cx="1136243" cy="120032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4" name="テキスト ボックス 3">
            <a:extLst>
              <a:ext uri="{FF2B5EF4-FFF2-40B4-BE49-F238E27FC236}">
                <a16:creationId xmlns:a16="http://schemas.microsoft.com/office/drawing/2014/main" id="{240C2109-D989-D4B4-5087-CFE9B2C420FD}"/>
              </a:ext>
            </a:extLst>
          </p:cNvPr>
          <p:cNvSpPr txBox="1"/>
          <p:nvPr/>
        </p:nvSpPr>
        <p:spPr>
          <a:xfrm>
            <a:off x="1703513" y="103150"/>
            <a:ext cx="8528297" cy="615553"/>
          </a:xfrm>
          <a:prstGeom prst="rect">
            <a:avLst/>
          </a:prstGeom>
          <a:noFill/>
        </p:spPr>
        <p:txBody>
          <a:bodyPr wrap="none" rtlCol="0">
            <a:spAutoFit/>
          </a:bodyPr>
          <a:lstStyle/>
          <a:p>
            <a:r>
              <a:rPr lang="en-US" altLang="ja-JP" dirty="0">
                <a:solidFill>
                  <a:prstClr val="black"/>
                </a:solidFill>
                <a:latin typeface="游ゴシック Medium" panose="020B0500000000000000" pitchFamily="50" charset="-128"/>
                <a:ea typeface="游ゴシック Medium" panose="020B0500000000000000" pitchFamily="50" charset="-128"/>
              </a:rPr>
              <a:t>【</a:t>
            </a:r>
            <a:r>
              <a:rPr lang="ja-JP" altLang="en-US" dirty="0">
                <a:solidFill>
                  <a:prstClr val="black"/>
                </a:solidFill>
                <a:latin typeface="游ゴシック Medium" panose="020B0500000000000000" pitchFamily="50" charset="-128"/>
                <a:ea typeface="游ゴシック Medium" panose="020B0500000000000000" pitchFamily="50" charset="-128"/>
              </a:rPr>
              <a:t>重金属</a:t>
            </a:r>
            <a:r>
              <a:rPr lang="en-US" altLang="ja-JP" dirty="0">
                <a:solidFill>
                  <a:prstClr val="black"/>
                </a:solidFill>
                <a:latin typeface="游ゴシック Medium" panose="020B0500000000000000" pitchFamily="50" charset="-128"/>
                <a:ea typeface="游ゴシック Medium" panose="020B0500000000000000" pitchFamily="50" charset="-128"/>
              </a:rPr>
              <a:t>】</a:t>
            </a:r>
            <a:r>
              <a:rPr lang="ja-JP" altLang="en-US" dirty="0">
                <a:solidFill>
                  <a:prstClr val="black"/>
                </a:solidFill>
                <a:latin typeface="游ゴシック Medium" panose="020B0500000000000000" pitchFamily="50" charset="-128"/>
                <a:ea typeface="游ゴシック Medium" panose="020B0500000000000000" pitchFamily="50" charset="-128"/>
              </a:rPr>
              <a:t>　</a:t>
            </a:r>
            <a:endParaRPr lang="en-US" altLang="ja-JP" dirty="0">
              <a:solidFill>
                <a:prstClr val="black"/>
              </a:solidFill>
              <a:latin typeface="游ゴシック Medium" panose="020B0500000000000000" pitchFamily="50" charset="-128"/>
              <a:ea typeface="游ゴシック Medium" panose="020B0500000000000000" pitchFamily="50" charset="-128"/>
            </a:endParaRPr>
          </a:p>
          <a:p>
            <a:r>
              <a:rPr lang="ja-JP" altLang="en-US" sz="1600" dirty="0">
                <a:solidFill>
                  <a:prstClr val="black"/>
                </a:solidFill>
                <a:latin typeface="Candara"/>
                <a:ea typeface="HGP明朝E" panose="02020900000000000000" pitchFamily="18" charset="-128"/>
              </a:rPr>
              <a:t>　</a:t>
            </a:r>
            <a:r>
              <a:rPr lang="ja-JP" altLang="en-US" sz="1600" dirty="0">
                <a:solidFill>
                  <a:prstClr val="black"/>
                </a:solidFill>
                <a:latin typeface="游ゴシック Medium" panose="020B0500000000000000" pitchFamily="50" charset="-128"/>
                <a:ea typeface="游ゴシック Medium" panose="020B0500000000000000" pitchFamily="50" charset="-128"/>
              </a:rPr>
              <a:t>ホタテ貝殻由来ハイドロキシアパタイトは重金属に対して非常に高い吸収力があります。</a:t>
            </a:r>
          </a:p>
        </p:txBody>
      </p:sp>
      <p:graphicFrame>
        <p:nvGraphicFramePr>
          <p:cNvPr id="6" name="グラフ 5">
            <a:extLst>
              <a:ext uri="{FF2B5EF4-FFF2-40B4-BE49-F238E27FC236}">
                <a16:creationId xmlns:a16="http://schemas.microsoft.com/office/drawing/2014/main" id="{ED2214CC-7AE5-4737-82E0-6770DC8E3618}"/>
              </a:ext>
            </a:extLst>
          </p:cNvPr>
          <p:cNvGraphicFramePr>
            <a:graphicFrameLocks/>
          </p:cNvGraphicFramePr>
          <p:nvPr/>
        </p:nvGraphicFramePr>
        <p:xfrm>
          <a:off x="2103718" y="985390"/>
          <a:ext cx="2520280" cy="17486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グラフ 6">
            <a:extLst>
              <a:ext uri="{FF2B5EF4-FFF2-40B4-BE49-F238E27FC236}">
                <a16:creationId xmlns:a16="http://schemas.microsoft.com/office/drawing/2014/main" id="{D353CDE6-0B95-40C7-95A6-B49484176F47}"/>
              </a:ext>
            </a:extLst>
          </p:cNvPr>
          <p:cNvGraphicFramePr>
            <a:graphicFrameLocks/>
          </p:cNvGraphicFramePr>
          <p:nvPr/>
        </p:nvGraphicFramePr>
        <p:xfrm>
          <a:off x="4881243" y="1006020"/>
          <a:ext cx="2420289" cy="1726935"/>
        </p:xfrm>
        <a:graphic>
          <a:graphicData uri="http://schemas.openxmlformats.org/drawingml/2006/chart">
            <c:chart xmlns:c="http://schemas.openxmlformats.org/drawingml/2006/chart" xmlns:r="http://schemas.openxmlformats.org/officeDocument/2006/relationships" r:id="rId4"/>
          </a:graphicData>
        </a:graphic>
      </p:graphicFrame>
      <p:sp>
        <p:nvSpPr>
          <p:cNvPr id="9" name="テキスト ボックス 4">
            <a:extLst>
              <a:ext uri="{FF2B5EF4-FFF2-40B4-BE49-F238E27FC236}">
                <a16:creationId xmlns:a16="http://schemas.microsoft.com/office/drawing/2014/main" id="{13A30403-A7FF-490D-8E5C-6A7D578C936D}"/>
              </a:ext>
            </a:extLst>
          </p:cNvPr>
          <p:cNvSpPr txBox="1"/>
          <p:nvPr/>
        </p:nvSpPr>
        <p:spPr>
          <a:xfrm>
            <a:off x="7670540" y="963722"/>
            <a:ext cx="2627784" cy="1762690"/>
          </a:xfrm>
          <a:prstGeom prst="rect">
            <a:avLst/>
          </a:prstGeom>
          <a:solidFill>
            <a:sysClr val="window" lastClr="FFFFFF"/>
          </a:solidFill>
          <a:ln w="9525" cmpd="sng">
            <a:solidFill>
              <a:sysClr val="windowText" lastClr="000000"/>
            </a:solidFill>
            <a:prstDash val="sysDot"/>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defRPr/>
            </a:pPr>
            <a:r>
              <a:rPr lang="en-US" altLang="ja-JP" kern="0" dirty="0">
                <a:solidFill>
                  <a:sysClr val="windowText" lastClr="000000"/>
                </a:solidFill>
                <a:latin typeface="Calibri" panose="020F0502020204030204"/>
                <a:ea typeface="游ゴシック" panose="020B0400000000000000" pitchFamily="50" charset="-128"/>
              </a:rPr>
              <a:t>【</a:t>
            </a:r>
            <a:r>
              <a:rPr lang="ja-JP" altLang="ja-JP" kern="0" dirty="0">
                <a:solidFill>
                  <a:sysClr val="windowText" lastClr="000000"/>
                </a:solidFill>
                <a:latin typeface="游ゴシック Medium" panose="020B0500000000000000" pitchFamily="50" charset="-128"/>
                <a:ea typeface="游ゴシック Medium" panose="020B0500000000000000" pitchFamily="50" charset="-128"/>
              </a:rPr>
              <a:t>試料</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a:t>
            </a:r>
          </a:p>
          <a:p>
            <a:pPr>
              <a:defRPr/>
            </a:pP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①ホタテアパタイビーズ（</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2</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ｍｍ）　</a:t>
            </a:r>
            <a:endParaRPr lang="en-US" altLang="ja-JP" kern="0" dirty="0">
              <a:solidFill>
                <a:sysClr val="windowText" lastClr="000000"/>
              </a:solidFill>
              <a:latin typeface="游ゴシック Medium" panose="020B0500000000000000" pitchFamily="50" charset="-128"/>
              <a:ea typeface="游ゴシック Medium" panose="020B0500000000000000" pitchFamily="50" charset="-128"/>
            </a:endParaRPr>
          </a:p>
          <a:p>
            <a:pPr>
              <a:defRPr/>
            </a:pP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②粒状ヤシ殻活性炭（</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0.5</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2</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ｍｍ）</a:t>
            </a:r>
            <a:endParaRPr lang="en-US" altLang="ja-JP" kern="0" dirty="0">
              <a:solidFill>
                <a:sysClr val="windowText" lastClr="000000"/>
              </a:solidFill>
              <a:latin typeface="游ゴシック Medium" panose="020B0500000000000000" pitchFamily="50" charset="-128"/>
              <a:ea typeface="游ゴシック Medium" panose="020B0500000000000000" pitchFamily="50" charset="-128"/>
            </a:endParaRPr>
          </a:p>
          <a:p>
            <a:pPr>
              <a:defRPr/>
            </a:pPr>
            <a:endParaRPr lang="en-US" altLang="ja-JP" kern="0" dirty="0">
              <a:solidFill>
                <a:sysClr val="windowText" lastClr="000000"/>
              </a:solidFill>
              <a:latin typeface="游ゴシック Medium" panose="020B0500000000000000" pitchFamily="50" charset="-128"/>
              <a:ea typeface="游ゴシック Medium" panose="020B0500000000000000" pitchFamily="50" charset="-128"/>
            </a:endParaRPr>
          </a:p>
          <a:p>
            <a:pPr>
              <a:defRPr/>
            </a:pP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試験方法</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a:t>
            </a:r>
          </a:p>
          <a:p>
            <a:pPr>
              <a:defRPr/>
            </a:pP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　重金属</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50ppm</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溶液</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100</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㎖に試料</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2</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ｇを</a:t>
            </a:r>
            <a:endParaRPr lang="en-US" altLang="ja-JP" kern="0" dirty="0">
              <a:solidFill>
                <a:sysClr val="windowText" lastClr="000000"/>
              </a:solidFill>
              <a:latin typeface="游ゴシック Medium" panose="020B0500000000000000" pitchFamily="50" charset="-128"/>
              <a:ea typeface="游ゴシック Medium" panose="020B0500000000000000" pitchFamily="50" charset="-128"/>
            </a:endParaRPr>
          </a:p>
          <a:p>
            <a:pPr>
              <a:defRPr/>
            </a:pP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入れて攪拌。</a:t>
            </a:r>
            <a:endParaRPr lang="en-US" altLang="ja-JP" kern="0" dirty="0">
              <a:solidFill>
                <a:sysClr val="windowText" lastClr="000000"/>
              </a:solidFill>
              <a:latin typeface="游ゴシック Medium" panose="020B0500000000000000" pitchFamily="50" charset="-128"/>
              <a:ea typeface="游ゴシック Medium" panose="020B0500000000000000" pitchFamily="50" charset="-128"/>
            </a:endParaRPr>
          </a:p>
          <a:p>
            <a:pPr>
              <a:defRPr/>
            </a:pP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　</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2</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分後、</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4</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分後、</a:t>
            </a:r>
            <a:r>
              <a:rPr lang="en-US" altLang="ja-JP" kern="0" dirty="0">
                <a:solidFill>
                  <a:sysClr val="windowText" lastClr="000000"/>
                </a:solidFill>
                <a:latin typeface="游ゴシック Medium" panose="020B0500000000000000" pitchFamily="50" charset="-128"/>
                <a:ea typeface="游ゴシック Medium" panose="020B0500000000000000" pitchFamily="50" charset="-128"/>
              </a:rPr>
              <a:t>6</a:t>
            </a:r>
            <a:r>
              <a:rPr lang="ja-JP" altLang="en-US" kern="0" dirty="0">
                <a:solidFill>
                  <a:sysClr val="windowText" lastClr="000000"/>
                </a:solidFill>
                <a:latin typeface="游ゴシック Medium" panose="020B0500000000000000" pitchFamily="50" charset="-128"/>
                <a:ea typeface="游ゴシック Medium" panose="020B0500000000000000" pitchFamily="50" charset="-128"/>
              </a:rPr>
              <a:t>分後に溶液を少量ずつ抜き取り、重金属濃度を測定</a:t>
            </a:r>
          </a:p>
        </p:txBody>
      </p:sp>
      <p:sp>
        <p:nvSpPr>
          <p:cNvPr id="12" name="テキスト ボックス 11">
            <a:extLst>
              <a:ext uri="{FF2B5EF4-FFF2-40B4-BE49-F238E27FC236}">
                <a16:creationId xmlns:a16="http://schemas.microsoft.com/office/drawing/2014/main" id="{69BF506A-E856-6F6B-8E4D-C983E047FDCD}"/>
              </a:ext>
            </a:extLst>
          </p:cNvPr>
          <p:cNvSpPr txBox="1"/>
          <p:nvPr/>
        </p:nvSpPr>
        <p:spPr>
          <a:xfrm>
            <a:off x="1824364" y="2736622"/>
            <a:ext cx="5519460" cy="338554"/>
          </a:xfrm>
          <a:prstGeom prst="rect">
            <a:avLst/>
          </a:prstGeom>
          <a:noFill/>
        </p:spPr>
        <p:txBody>
          <a:bodyPr wrap="none" rtlCol="0">
            <a:spAutoFit/>
          </a:bodyPr>
          <a:lstStyle/>
          <a:p>
            <a:r>
              <a:rPr lang="ja-JP" altLang="en-US" sz="1600" dirty="0">
                <a:solidFill>
                  <a:prstClr val="black"/>
                </a:solidFill>
                <a:latin typeface="游ゴシック Medium" panose="020B0500000000000000" pitchFamily="50" charset="-128"/>
                <a:ea typeface="游ゴシック Medium" panose="020B0500000000000000" pitchFamily="50" charset="-128"/>
              </a:rPr>
              <a:t>他、アルミ、ヨウ素など様々なイオンを良く吸着します。</a:t>
            </a:r>
          </a:p>
        </p:txBody>
      </p:sp>
      <p:sp>
        <p:nvSpPr>
          <p:cNvPr id="13" name="テキスト ボックス 12">
            <a:extLst>
              <a:ext uri="{FF2B5EF4-FFF2-40B4-BE49-F238E27FC236}">
                <a16:creationId xmlns:a16="http://schemas.microsoft.com/office/drawing/2014/main" id="{582FC13A-DC29-AD50-4302-DCB3E6CB687F}"/>
              </a:ext>
            </a:extLst>
          </p:cNvPr>
          <p:cNvSpPr txBox="1"/>
          <p:nvPr/>
        </p:nvSpPr>
        <p:spPr>
          <a:xfrm>
            <a:off x="1969075" y="4634049"/>
            <a:ext cx="3934660" cy="2339102"/>
          </a:xfrm>
          <a:prstGeom prst="rect">
            <a:avLst/>
          </a:prstGeom>
          <a:noFill/>
          <a:ln>
            <a:noFill/>
            <a:prstDash val="sysDash"/>
          </a:ln>
        </p:spPr>
        <p:txBody>
          <a:bodyPr wrap="square" rtlCol="0">
            <a:spAutoFit/>
          </a:bodyPr>
          <a:lstStyle/>
          <a:p>
            <a:pPr>
              <a:spcBef>
                <a:spcPts val="600"/>
              </a:spcBef>
              <a:spcAft>
                <a:spcPts val="600"/>
              </a:spcAft>
            </a:pPr>
            <a:r>
              <a:rPr lang="ja-JP" altLang="en-US" dirty="0">
                <a:solidFill>
                  <a:prstClr val="black"/>
                </a:solidFill>
                <a:latin typeface="游ゴシック Medium" panose="020B0500000000000000" pitchFamily="50" charset="-128"/>
                <a:ea typeface="游ゴシック Medium" panose="020B0500000000000000" pitchFamily="50" charset="-128"/>
              </a:rPr>
              <a:t>吸着の機序その</a:t>
            </a:r>
            <a:r>
              <a:rPr lang="en-US" altLang="ja-JP" dirty="0">
                <a:solidFill>
                  <a:prstClr val="black"/>
                </a:solidFill>
                <a:latin typeface="游ゴシック Medium" panose="020B0500000000000000" pitchFamily="50" charset="-128"/>
                <a:ea typeface="游ゴシック Medium" panose="020B0500000000000000" pitchFamily="50" charset="-128"/>
              </a:rPr>
              <a:t>2</a:t>
            </a:r>
            <a:r>
              <a:rPr lang="ja-JP" altLang="en-US" dirty="0">
                <a:solidFill>
                  <a:prstClr val="black"/>
                </a:solidFill>
                <a:latin typeface="游ゴシック Medium" panose="020B0500000000000000" pitchFamily="50" charset="-128"/>
                <a:ea typeface="游ゴシック Medium" panose="020B0500000000000000" pitchFamily="50" charset="-128"/>
              </a:rPr>
              <a:t>　</a:t>
            </a:r>
            <a:r>
              <a:rPr lang="ja-JP" altLang="en-US" b="1" dirty="0">
                <a:solidFill>
                  <a:srgbClr val="17406D"/>
                </a:solidFill>
                <a:latin typeface="游ゴシック Medium" panose="020B0500000000000000" pitchFamily="50" charset="-128"/>
                <a:ea typeface="游ゴシック Medium" panose="020B0500000000000000" pitchFamily="50" charset="-128"/>
              </a:rPr>
              <a:t>イオン交換</a:t>
            </a:r>
            <a:endParaRPr lang="en-US" altLang="ja-JP" b="1" dirty="0">
              <a:solidFill>
                <a:srgbClr val="17406D"/>
              </a:solidFill>
              <a:latin typeface="游ゴシック Medium" panose="020B0500000000000000" pitchFamily="50" charset="-128"/>
              <a:ea typeface="游ゴシック Medium" panose="020B0500000000000000" pitchFamily="50" charset="-128"/>
            </a:endParaRPr>
          </a:p>
          <a:p>
            <a:pPr>
              <a:spcBef>
                <a:spcPts val="600"/>
              </a:spcBef>
              <a:spcAft>
                <a:spcPts val="600"/>
              </a:spcAft>
            </a:pPr>
            <a:r>
              <a:rPr lang="ja-JP" altLang="en-US" sz="1400" dirty="0">
                <a:solidFill>
                  <a:prstClr val="black"/>
                </a:solidFill>
                <a:latin typeface="游ゴシック Medium" panose="020B0500000000000000" pitchFamily="50" charset="-128"/>
                <a:ea typeface="游ゴシック Medium" panose="020B0500000000000000" pitchFamily="50" charset="-128"/>
              </a:rPr>
              <a:t>アパタイト（</a:t>
            </a:r>
            <a:r>
              <a:rPr lang="en-US" altLang="ja-JP" sz="1400" b="1" dirty="0">
                <a:solidFill>
                  <a:srgbClr val="3D7AD3"/>
                </a:solidFill>
                <a:latin typeface="游ゴシック Medium" panose="020B0500000000000000" pitchFamily="50" charset="-128"/>
                <a:ea typeface="游ゴシック Medium" panose="020B0500000000000000" pitchFamily="50" charset="-128"/>
              </a:rPr>
              <a:t> Ca</a:t>
            </a:r>
            <a:r>
              <a:rPr lang="en-US" altLang="ja-JP" sz="1200" b="1" baseline="-25000" dirty="0">
                <a:solidFill>
                  <a:srgbClr val="3D7AD3"/>
                </a:solidFill>
                <a:latin typeface="游ゴシック Medium" panose="020B0500000000000000" pitchFamily="50" charset="-128"/>
                <a:ea typeface="游ゴシック Medium" panose="020B0500000000000000" pitchFamily="50" charset="-128"/>
              </a:rPr>
              <a:t>10</a:t>
            </a:r>
            <a:r>
              <a:rPr lang="ja-JP" altLang="en-US" sz="1400" b="1" dirty="0">
                <a:solidFill>
                  <a:srgbClr val="3D7AD3"/>
                </a:solidFill>
                <a:latin typeface="游ゴシック Medium" panose="020B0500000000000000" pitchFamily="50" charset="-128"/>
                <a:ea typeface="游ゴシック Medium" panose="020B0500000000000000" pitchFamily="50" charset="-128"/>
              </a:rPr>
              <a:t>（</a:t>
            </a:r>
            <a:r>
              <a:rPr lang="en-US" altLang="ja-JP" sz="1400" b="1" dirty="0">
                <a:solidFill>
                  <a:srgbClr val="3D7AD3"/>
                </a:solidFill>
                <a:latin typeface="游ゴシック Medium" panose="020B0500000000000000" pitchFamily="50" charset="-128"/>
                <a:ea typeface="游ゴシック Medium" panose="020B0500000000000000" pitchFamily="50" charset="-128"/>
              </a:rPr>
              <a:t>PO</a:t>
            </a:r>
            <a:r>
              <a:rPr lang="en-US" altLang="ja-JP" sz="1200" b="1" baseline="-25000" dirty="0">
                <a:solidFill>
                  <a:srgbClr val="3D7AD3"/>
                </a:solidFill>
                <a:latin typeface="游ゴシック Medium" panose="020B0500000000000000" pitchFamily="50" charset="-128"/>
                <a:ea typeface="游ゴシック Medium" panose="020B0500000000000000" pitchFamily="50" charset="-128"/>
              </a:rPr>
              <a:t>4</a:t>
            </a:r>
            <a:r>
              <a:rPr lang="ja-JP" altLang="en-US" sz="1400" b="1" dirty="0">
                <a:solidFill>
                  <a:srgbClr val="3D7AD3"/>
                </a:solidFill>
                <a:latin typeface="游ゴシック Medium" panose="020B0500000000000000" pitchFamily="50" charset="-128"/>
                <a:ea typeface="游ゴシック Medium" panose="020B0500000000000000" pitchFamily="50" charset="-128"/>
              </a:rPr>
              <a:t>）</a:t>
            </a:r>
            <a:r>
              <a:rPr lang="en-US" altLang="ja-JP" sz="1200" b="1" baseline="-25000" dirty="0">
                <a:solidFill>
                  <a:srgbClr val="3D7AD3"/>
                </a:solidFill>
                <a:latin typeface="游ゴシック Medium" panose="020B0500000000000000" pitchFamily="50" charset="-128"/>
                <a:ea typeface="游ゴシック Medium" panose="020B0500000000000000" pitchFamily="50" charset="-128"/>
              </a:rPr>
              <a:t>6</a:t>
            </a:r>
            <a:r>
              <a:rPr lang="ja-JP" altLang="en-US" sz="1400" b="1" dirty="0">
                <a:solidFill>
                  <a:srgbClr val="3D7AD3"/>
                </a:solidFill>
                <a:latin typeface="游ゴシック Medium" panose="020B0500000000000000" pitchFamily="50" charset="-128"/>
                <a:ea typeface="游ゴシック Medium" panose="020B0500000000000000" pitchFamily="50" charset="-128"/>
              </a:rPr>
              <a:t>（</a:t>
            </a:r>
            <a:r>
              <a:rPr lang="en-US" altLang="ja-JP" sz="1400" b="1" dirty="0">
                <a:solidFill>
                  <a:srgbClr val="3D7AD3"/>
                </a:solidFill>
                <a:latin typeface="游ゴシック Medium" panose="020B0500000000000000" pitchFamily="50" charset="-128"/>
                <a:ea typeface="游ゴシック Medium" panose="020B0500000000000000" pitchFamily="50" charset="-128"/>
              </a:rPr>
              <a:t>OH</a:t>
            </a:r>
            <a:r>
              <a:rPr lang="ja-JP" altLang="en-US" sz="1400" b="1" dirty="0">
                <a:solidFill>
                  <a:srgbClr val="3D7AD3"/>
                </a:solidFill>
                <a:latin typeface="游ゴシック Medium" panose="020B0500000000000000" pitchFamily="50" charset="-128"/>
                <a:ea typeface="游ゴシック Medium" panose="020B0500000000000000" pitchFamily="50" charset="-128"/>
              </a:rPr>
              <a:t>）</a:t>
            </a:r>
            <a:r>
              <a:rPr lang="en-US" altLang="ja-JP" sz="1400" baseline="-25000" dirty="0">
                <a:solidFill>
                  <a:srgbClr val="17406D">
                    <a:lumMod val="60000"/>
                    <a:lumOff val="40000"/>
                  </a:srgbClr>
                </a:solidFill>
                <a:latin typeface="游ゴシック Medium" panose="020B0500000000000000" pitchFamily="50" charset="-128"/>
                <a:ea typeface="游ゴシック Medium" panose="020B0500000000000000" pitchFamily="50" charset="-128"/>
              </a:rPr>
              <a:t>2</a:t>
            </a:r>
            <a:r>
              <a:rPr lang="ja-JP" altLang="en-US" sz="1400" baseline="-25000" dirty="0">
                <a:solidFill>
                  <a:srgbClr val="17406D">
                    <a:lumMod val="60000"/>
                    <a:lumOff val="40000"/>
                  </a:srgbClr>
                </a:solidFill>
                <a:latin typeface="游ゴシック Medium" panose="020B0500000000000000" pitchFamily="50" charset="-128"/>
                <a:ea typeface="游ゴシック Medium" panose="020B0500000000000000" pitchFamily="50" charset="-128"/>
              </a:rPr>
              <a:t>　</a:t>
            </a:r>
            <a:r>
              <a:rPr lang="ja-JP" altLang="en-US" sz="1400" dirty="0">
                <a:solidFill>
                  <a:prstClr val="black"/>
                </a:solidFill>
                <a:latin typeface="游ゴシック Medium" panose="020B0500000000000000" pitchFamily="50" charset="-128"/>
                <a:ea typeface="游ゴシック Medium" panose="020B0500000000000000" pitchFamily="50" charset="-128"/>
              </a:rPr>
              <a:t>）の各イオン（</a:t>
            </a:r>
            <a:r>
              <a:rPr lang="en-US" altLang="ja-JP" sz="1400" dirty="0">
                <a:solidFill>
                  <a:prstClr val="black"/>
                </a:solidFill>
                <a:latin typeface="游ゴシック Medium" panose="020B0500000000000000" pitchFamily="50" charset="-128"/>
                <a:ea typeface="游ゴシック Medium" panose="020B0500000000000000" pitchFamily="50" charset="-128"/>
              </a:rPr>
              <a:t>Ca</a:t>
            </a:r>
            <a:r>
              <a:rPr lang="en-US" altLang="ja-JP" sz="1400" baseline="30000" dirty="0">
                <a:solidFill>
                  <a:prstClr val="black"/>
                </a:solidFill>
                <a:latin typeface="游ゴシック Medium" panose="020B0500000000000000" pitchFamily="50" charset="-128"/>
                <a:ea typeface="游ゴシック Medium" panose="020B0500000000000000" pitchFamily="50" charset="-128"/>
              </a:rPr>
              <a:t>2</a:t>
            </a:r>
            <a:r>
              <a:rPr lang="ja-JP" altLang="en-US" sz="1400" baseline="30000" dirty="0">
                <a:solidFill>
                  <a:prstClr val="black"/>
                </a:solidFill>
                <a:latin typeface="游ゴシック Medium" panose="020B0500000000000000" pitchFamily="50" charset="-128"/>
                <a:ea typeface="游ゴシック Medium" panose="020B0500000000000000" pitchFamily="50" charset="-128"/>
              </a:rPr>
              <a:t>＋</a:t>
            </a:r>
            <a:r>
              <a:rPr lang="ja-JP" altLang="en-US" sz="1400" dirty="0">
                <a:solidFill>
                  <a:prstClr val="black"/>
                </a:solidFill>
                <a:latin typeface="游ゴシック Medium" panose="020B0500000000000000" pitchFamily="50" charset="-128"/>
                <a:ea typeface="游ゴシック Medium" panose="020B0500000000000000" pitchFamily="50" charset="-128"/>
              </a:rPr>
              <a:t>、</a:t>
            </a:r>
            <a:r>
              <a:rPr lang="en-US" altLang="ja-JP" sz="1400" dirty="0">
                <a:solidFill>
                  <a:prstClr val="black"/>
                </a:solidFill>
                <a:latin typeface="游ゴシック Medium" panose="020B0500000000000000" pitchFamily="50" charset="-128"/>
                <a:ea typeface="游ゴシック Medium" panose="020B0500000000000000" pitchFamily="50" charset="-128"/>
              </a:rPr>
              <a:t>PO</a:t>
            </a:r>
            <a:r>
              <a:rPr lang="en-US" altLang="ja-JP" sz="1400" baseline="-25000" dirty="0">
                <a:solidFill>
                  <a:prstClr val="black"/>
                </a:solidFill>
                <a:latin typeface="游ゴシック Medium" panose="020B0500000000000000" pitchFamily="50" charset="-128"/>
                <a:ea typeface="游ゴシック Medium" panose="020B0500000000000000" pitchFamily="50" charset="-128"/>
              </a:rPr>
              <a:t>4</a:t>
            </a:r>
            <a:r>
              <a:rPr lang="en-US" altLang="ja-JP" sz="1400" baseline="30000" dirty="0">
                <a:solidFill>
                  <a:prstClr val="black"/>
                </a:solidFill>
                <a:latin typeface="游ゴシック Medium" panose="020B0500000000000000" pitchFamily="50" charset="-128"/>
                <a:ea typeface="游ゴシック Medium" panose="020B0500000000000000" pitchFamily="50" charset="-128"/>
              </a:rPr>
              <a:t>3</a:t>
            </a:r>
            <a:r>
              <a:rPr lang="ja-JP" altLang="en-US" sz="1400" baseline="30000" dirty="0">
                <a:solidFill>
                  <a:prstClr val="black"/>
                </a:solidFill>
                <a:latin typeface="游ゴシック Medium" panose="020B0500000000000000" pitchFamily="50" charset="-128"/>
                <a:ea typeface="游ゴシック Medium" panose="020B0500000000000000" pitchFamily="50" charset="-128"/>
              </a:rPr>
              <a:t>－</a:t>
            </a:r>
            <a:r>
              <a:rPr lang="ja-JP" altLang="en-US" sz="1400" dirty="0">
                <a:solidFill>
                  <a:prstClr val="black"/>
                </a:solidFill>
                <a:latin typeface="游ゴシック Medium" panose="020B0500000000000000" pitchFamily="50" charset="-128"/>
                <a:ea typeface="游ゴシック Medium" panose="020B0500000000000000" pitchFamily="50" charset="-128"/>
              </a:rPr>
              <a:t>、</a:t>
            </a:r>
            <a:r>
              <a:rPr lang="en-US" altLang="ja-JP" sz="1400" dirty="0">
                <a:solidFill>
                  <a:prstClr val="black"/>
                </a:solidFill>
                <a:latin typeface="游ゴシック Medium" panose="020B0500000000000000" pitchFamily="50" charset="-128"/>
                <a:ea typeface="游ゴシック Medium" panose="020B0500000000000000" pitchFamily="50" charset="-128"/>
              </a:rPr>
              <a:t>OH</a:t>
            </a:r>
            <a:r>
              <a:rPr lang="ja-JP" altLang="en-US" sz="1400" baseline="30000" dirty="0">
                <a:solidFill>
                  <a:prstClr val="black"/>
                </a:solidFill>
                <a:latin typeface="游ゴシック Medium" panose="020B0500000000000000" pitchFamily="50" charset="-128"/>
                <a:ea typeface="游ゴシック Medium" panose="020B0500000000000000" pitchFamily="50" charset="-128"/>
              </a:rPr>
              <a:t>－</a:t>
            </a:r>
            <a:r>
              <a:rPr lang="ja-JP" altLang="en-US" sz="1400" dirty="0">
                <a:solidFill>
                  <a:prstClr val="black"/>
                </a:solidFill>
                <a:latin typeface="游ゴシック Medium" panose="020B0500000000000000" pitchFamily="50" charset="-128"/>
                <a:ea typeface="游ゴシック Medium" panose="020B0500000000000000" pitchFamily="50" charset="-128"/>
              </a:rPr>
              <a:t>）は容易に他のイオンと置換（吸着）する特性を持っています。</a:t>
            </a:r>
            <a:endParaRPr lang="en-US" altLang="ja-JP" sz="1400" dirty="0">
              <a:solidFill>
                <a:prstClr val="black"/>
              </a:solidFill>
              <a:latin typeface="游ゴシック Medium" panose="020B0500000000000000" pitchFamily="50" charset="-128"/>
              <a:ea typeface="游ゴシック Medium" panose="020B0500000000000000" pitchFamily="50" charset="-128"/>
            </a:endParaRPr>
          </a:p>
          <a:p>
            <a:pPr>
              <a:spcBef>
                <a:spcPts val="600"/>
              </a:spcBef>
              <a:spcAft>
                <a:spcPts val="600"/>
              </a:spcAft>
            </a:pPr>
            <a:r>
              <a:rPr lang="ja-JP" altLang="en-US" sz="1400" dirty="0">
                <a:solidFill>
                  <a:prstClr val="black"/>
                </a:solidFill>
                <a:latin typeface="游ゴシック Medium" panose="020B0500000000000000" pitchFamily="50" charset="-128"/>
                <a:ea typeface="游ゴシック Medium" panose="020B0500000000000000" pitchFamily="50" charset="-128"/>
              </a:rPr>
              <a:t>　その吸着性は温度が高いほど高くなり、一度吸着したものは、アパタイトが溶けない限りはほとんど解離しません。</a:t>
            </a:r>
            <a:endParaRPr lang="en-US" altLang="ja-JP" sz="1400" dirty="0">
              <a:solidFill>
                <a:prstClr val="black"/>
              </a:solidFill>
              <a:latin typeface="游ゴシック Medium" panose="020B0500000000000000" pitchFamily="50" charset="-128"/>
              <a:ea typeface="游ゴシック Medium" panose="020B0500000000000000" pitchFamily="50" charset="-128"/>
            </a:endParaRPr>
          </a:p>
          <a:p>
            <a:pPr>
              <a:spcBef>
                <a:spcPts val="600"/>
              </a:spcBef>
              <a:spcAft>
                <a:spcPts val="600"/>
              </a:spcAft>
            </a:pPr>
            <a:r>
              <a:rPr lang="ja-JP" altLang="en-US" sz="1400" dirty="0">
                <a:solidFill>
                  <a:prstClr val="black"/>
                </a:solidFill>
                <a:latin typeface="HGP明朝E" panose="02020900000000000000" pitchFamily="18" charset="-128"/>
                <a:ea typeface="HGP明朝E" panose="02020900000000000000" pitchFamily="18" charset="-128"/>
              </a:rPr>
              <a:t>　</a:t>
            </a:r>
            <a:endParaRPr lang="en-US" altLang="ja-JP" sz="1400" dirty="0">
              <a:solidFill>
                <a:prstClr val="black"/>
              </a:solidFill>
              <a:latin typeface="HGP明朝E" panose="02020900000000000000" pitchFamily="18" charset="-128"/>
              <a:ea typeface="HGP明朝E" panose="02020900000000000000" pitchFamily="18" charset="-128"/>
            </a:endParaRPr>
          </a:p>
        </p:txBody>
      </p:sp>
      <p:sp>
        <p:nvSpPr>
          <p:cNvPr id="15" name="テキスト ボックス 14">
            <a:extLst>
              <a:ext uri="{FF2B5EF4-FFF2-40B4-BE49-F238E27FC236}">
                <a16:creationId xmlns:a16="http://schemas.microsoft.com/office/drawing/2014/main" id="{AC2F36C5-8999-5828-AC11-D906EB66307C}"/>
              </a:ext>
            </a:extLst>
          </p:cNvPr>
          <p:cNvSpPr txBox="1"/>
          <p:nvPr/>
        </p:nvSpPr>
        <p:spPr>
          <a:xfrm>
            <a:off x="1999620" y="3900287"/>
            <a:ext cx="4173745" cy="430887"/>
          </a:xfrm>
          <a:prstGeom prst="rect">
            <a:avLst/>
          </a:prstGeom>
          <a:noFill/>
        </p:spPr>
        <p:txBody>
          <a:bodyPr wrap="square">
            <a:spAutoFit/>
          </a:bodyPr>
          <a:lstStyle/>
          <a:p>
            <a:r>
              <a:rPr lang="ja-JP" altLang="en-US"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アルミニウム</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5ppm</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溶液</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100</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㎖に試料</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ｇを添加し、</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10</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分攪拌後ろ過したものを</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ICP</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にて分析</a:t>
            </a:r>
          </a:p>
        </p:txBody>
      </p:sp>
      <p:sp>
        <p:nvSpPr>
          <p:cNvPr id="32" name="コンテンツ プレースホルダー 1">
            <a:extLst>
              <a:ext uri="{FF2B5EF4-FFF2-40B4-BE49-F238E27FC236}">
                <a16:creationId xmlns:a16="http://schemas.microsoft.com/office/drawing/2014/main" id="{13001304-32DF-91FA-A8D3-C2F1E7E5D3DD}"/>
              </a:ext>
            </a:extLst>
          </p:cNvPr>
          <p:cNvSpPr>
            <a:spLocks noGrp="1"/>
          </p:cNvSpPr>
          <p:nvPr>
            <p:ph idx="1"/>
          </p:nvPr>
        </p:nvSpPr>
        <p:spPr>
          <a:xfrm>
            <a:off x="6272855" y="4520529"/>
            <a:ext cx="3772155" cy="615553"/>
          </a:xfrm>
        </p:spPr>
        <p:txBody>
          <a:bodyPr>
            <a:normAutofit/>
          </a:bodyPr>
          <a:lstStyle/>
          <a:p>
            <a:pPr marL="0" indent="0" algn="ctr">
              <a:buNone/>
            </a:pPr>
            <a:r>
              <a:rPr lang="en-US" altLang="ja-JP" sz="2800" b="1" dirty="0">
                <a:latin typeface="AR丸ゴシック体M" panose="020B0609010101010101" pitchFamily="49" charset="-128"/>
                <a:ea typeface="AR丸ゴシック体M" panose="020B0609010101010101" pitchFamily="49" charset="-128"/>
              </a:rPr>
              <a:t>Ca</a:t>
            </a:r>
            <a:r>
              <a:rPr lang="en-US" altLang="ja-JP" sz="2800" b="1" baseline="-25000" dirty="0">
                <a:latin typeface="AR丸ゴシック体M" panose="020B0609010101010101" pitchFamily="49" charset="-128"/>
                <a:ea typeface="AR丸ゴシック体M" panose="020B0609010101010101" pitchFamily="49" charset="-128"/>
              </a:rPr>
              <a:t>10</a:t>
            </a:r>
            <a:r>
              <a:rPr lang="ja-JP" altLang="en-US" sz="2800" b="1" baseline="-25000" dirty="0">
                <a:latin typeface="AR丸ゴシック体M" panose="020B0609010101010101" pitchFamily="49" charset="-128"/>
                <a:ea typeface="AR丸ゴシック体M" panose="020B0609010101010101" pitchFamily="49" charset="-128"/>
              </a:rPr>
              <a:t>　</a:t>
            </a:r>
            <a:r>
              <a:rPr lang="ja-JP" altLang="en-US" sz="2800" b="1" dirty="0">
                <a:latin typeface="AR丸ゴシック体M" panose="020B0609010101010101" pitchFamily="49" charset="-128"/>
                <a:ea typeface="AR丸ゴシック体M" panose="020B0609010101010101" pitchFamily="49" charset="-128"/>
              </a:rPr>
              <a:t> </a:t>
            </a:r>
            <a:r>
              <a:rPr lang="en-US" altLang="ja-JP" sz="2800" b="1" dirty="0">
                <a:latin typeface="AR丸ゴシック体M" panose="020B0609010101010101" pitchFamily="49" charset="-128"/>
                <a:ea typeface="AR丸ゴシック体M" panose="020B0609010101010101" pitchFamily="49" charset="-128"/>
              </a:rPr>
              <a:t>(PO</a:t>
            </a:r>
            <a:r>
              <a:rPr lang="en-US" altLang="ja-JP" sz="2800" b="1" baseline="-25000" dirty="0">
                <a:latin typeface="AR丸ゴシック体M" panose="020B0609010101010101" pitchFamily="49" charset="-128"/>
                <a:ea typeface="AR丸ゴシック体M" panose="020B0609010101010101" pitchFamily="49" charset="-128"/>
              </a:rPr>
              <a:t>4</a:t>
            </a:r>
            <a:r>
              <a:rPr lang="en-US" altLang="ja-JP" sz="2800" b="1" dirty="0">
                <a:latin typeface="AR丸ゴシック体M" panose="020B0609010101010101" pitchFamily="49" charset="-128"/>
                <a:ea typeface="AR丸ゴシック体M" panose="020B0609010101010101" pitchFamily="49" charset="-128"/>
              </a:rPr>
              <a:t>)</a:t>
            </a:r>
            <a:r>
              <a:rPr lang="en-US" altLang="ja-JP" sz="2800" b="1" baseline="-25000" dirty="0">
                <a:latin typeface="AR丸ゴシック体M" panose="020B0609010101010101" pitchFamily="49" charset="-128"/>
                <a:ea typeface="AR丸ゴシック体M" panose="020B0609010101010101" pitchFamily="49" charset="-128"/>
              </a:rPr>
              <a:t>6</a:t>
            </a:r>
            <a:r>
              <a:rPr lang="ja-JP" altLang="en-US" sz="2800" b="1" baseline="-25000" dirty="0">
                <a:latin typeface="AR丸ゴシック体M" panose="020B0609010101010101" pitchFamily="49" charset="-128"/>
                <a:ea typeface="AR丸ゴシック体M" panose="020B0609010101010101" pitchFamily="49" charset="-128"/>
              </a:rPr>
              <a:t>　</a:t>
            </a:r>
            <a:r>
              <a:rPr lang="en-US" altLang="ja-JP" sz="2800" b="1" dirty="0">
                <a:latin typeface="AR丸ゴシック体M" panose="020B0609010101010101" pitchFamily="49" charset="-128"/>
                <a:ea typeface="AR丸ゴシック体M" panose="020B0609010101010101" pitchFamily="49" charset="-128"/>
              </a:rPr>
              <a:t> (OH)</a:t>
            </a:r>
            <a:r>
              <a:rPr lang="en-US" altLang="ja-JP" sz="2800" b="1" baseline="-25000" dirty="0">
                <a:latin typeface="AR丸ゴシック体M" panose="020B0609010101010101" pitchFamily="49" charset="-128"/>
                <a:ea typeface="AR丸ゴシック体M" panose="020B0609010101010101" pitchFamily="49" charset="-128"/>
              </a:rPr>
              <a:t>2</a:t>
            </a:r>
            <a:endParaRPr lang="ja-JP" altLang="en-US" sz="2800" b="1" baseline="-25000" dirty="0">
              <a:latin typeface="AR丸ゴシック体M" panose="020B0609010101010101" pitchFamily="49" charset="-128"/>
              <a:ea typeface="AR丸ゴシック体M" panose="020B0609010101010101" pitchFamily="49" charset="-128"/>
            </a:endParaRPr>
          </a:p>
        </p:txBody>
      </p:sp>
      <p:sp>
        <p:nvSpPr>
          <p:cNvPr id="35" name="上下矢印 3">
            <a:extLst>
              <a:ext uri="{FF2B5EF4-FFF2-40B4-BE49-F238E27FC236}">
                <a16:creationId xmlns:a16="http://schemas.microsoft.com/office/drawing/2014/main" id="{052D86CD-E611-2F7B-CA8E-73131D2BDB17}"/>
              </a:ext>
            </a:extLst>
          </p:cNvPr>
          <p:cNvSpPr/>
          <p:nvPr/>
        </p:nvSpPr>
        <p:spPr>
          <a:xfrm>
            <a:off x="6622509" y="5144820"/>
            <a:ext cx="290427" cy="337514"/>
          </a:xfrm>
          <a:prstGeom prst="upDownArrow">
            <a:avLst/>
          </a:prstGeom>
          <a:solidFill>
            <a:schemeClr val="accent6">
              <a:lumMod val="75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36" name="テキスト ボックス 35">
            <a:extLst>
              <a:ext uri="{FF2B5EF4-FFF2-40B4-BE49-F238E27FC236}">
                <a16:creationId xmlns:a16="http://schemas.microsoft.com/office/drawing/2014/main" id="{C3A7D462-D8BC-46DB-B556-3187FCA9BC1A}"/>
              </a:ext>
            </a:extLst>
          </p:cNvPr>
          <p:cNvSpPr txBox="1"/>
          <p:nvPr/>
        </p:nvSpPr>
        <p:spPr>
          <a:xfrm>
            <a:off x="6256018" y="5601989"/>
            <a:ext cx="1099981" cy="1077218"/>
          </a:xfrm>
          <a:prstGeom prst="rect">
            <a:avLst/>
          </a:prstGeom>
          <a:noFill/>
        </p:spPr>
        <p:txBody>
          <a:bodyPr wrap="none" rtlCol="0">
            <a:spAutoFit/>
          </a:bodyPr>
          <a:lstStyle/>
          <a:p>
            <a:r>
              <a:rPr lang="en-US" altLang="ja-JP" sz="1600" b="1" dirty="0">
                <a:solidFill>
                  <a:prstClr val="black"/>
                </a:solidFill>
                <a:latin typeface="游ゴシック Medium" panose="020B0500000000000000" pitchFamily="50" charset="-128"/>
                <a:ea typeface="游ゴシック Medium" panose="020B0500000000000000" pitchFamily="50" charset="-128"/>
              </a:rPr>
              <a:t>Cd</a:t>
            </a:r>
            <a:r>
              <a:rPr lang="ja-JP" altLang="en-US" sz="1600" b="1" dirty="0">
                <a:solidFill>
                  <a:prstClr val="black"/>
                </a:solidFill>
                <a:latin typeface="游ゴシック Medium" panose="020B0500000000000000" pitchFamily="50" charset="-128"/>
                <a:ea typeface="游ゴシック Medium" panose="020B0500000000000000" pitchFamily="50" charset="-128"/>
              </a:rPr>
              <a:t>、</a:t>
            </a:r>
            <a:r>
              <a:rPr lang="en-US" altLang="ja-JP" sz="1600" b="1" dirty="0">
                <a:solidFill>
                  <a:prstClr val="black"/>
                </a:solidFill>
                <a:latin typeface="游ゴシック Medium" panose="020B0500000000000000" pitchFamily="50" charset="-128"/>
                <a:ea typeface="游ゴシック Medium" panose="020B0500000000000000" pitchFamily="50" charset="-128"/>
              </a:rPr>
              <a:t>Pb</a:t>
            </a:r>
          </a:p>
          <a:p>
            <a:r>
              <a:rPr lang="en-US" altLang="ja-JP" sz="1600" b="1" dirty="0">
                <a:solidFill>
                  <a:prstClr val="black"/>
                </a:solidFill>
                <a:latin typeface="游ゴシック Medium" panose="020B0500000000000000" pitchFamily="50" charset="-128"/>
                <a:ea typeface="游ゴシック Medium" panose="020B0500000000000000" pitchFamily="50" charset="-128"/>
              </a:rPr>
              <a:t>Mg</a:t>
            </a:r>
            <a:r>
              <a:rPr lang="ja-JP" altLang="en-US" sz="1600" b="1" dirty="0">
                <a:solidFill>
                  <a:prstClr val="black"/>
                </a:solidFill>
                <a:latin typeface="游ゴシック Medium" panose="020B0500000000000000" pitchFamily="50" charset="-128"/>
                <a:ea typeface="游ゴシック Medium" panose="020B0500000000000000" pitchFamily="50" charset="-128"/>
              </a:rPr>
              <a:t>、</a:t>
            </a:r>
            <a:r>
              <a:rPr lang="en-US" altLang="ja-JP" sz="1600" b="1" dirty="0">
                <a:solidFill>
                  <a:prstClr val="black"/>
                </a:solidFill>
                <a:latin typeface="游ゴシック Medium" panose="020B0500000000000000" pitchFamily="50" charset="-128"/>
                <a:ea typeface="游ゴシック Medium" panose="020B0500000000000000" pitchFamily="50" charset="-128"/>
              </a:rPr>
              <a:t>Al</a:t>
            </a:r>
          </a:p>
          <a:p>
            <a:r>
              <a:rPr lang="en-US" altLang="ja-JP" sz="1600" b="1" dirty="0">
                <a:solidFill>
                  <a:prstClr val="black"/>
                </a:solidFill>
                <a:latin typeface="游ゴシック Medium" panose="020B0500000000000000" pitchFamily="50" charset="-128"/>
                <a:ea typeface="游ゴシック Medium" panose="020B0500000000000000" pitchFamily="50" charset="-128"/>
              </a:rPr>
              <a:t>Zn</a:t>
            </a:r>
            <a:r>
              <a:rPr lang="ja-JP" altLang="en-US" sz="1600" b="1" dirty="0">
                <a:solidFill>
                  <a:prstClr val="black"/>
                </a:solidFill>
                <a:latin typeface="游ゴシック Medium" panose="020B0500000000000000" pitchFamily="50" charset="-128"/>
                <a:ea typeface="游ゴシック Medium" panose="020B0500000000000000" pitchFamily="50" charset="-128"/>
              </a:rPr>
              <a:t>、</a:t>
            </a:r>
            <a:r>
              <a:rPr lang="en-US" altLang="ja-JP" sz="1600" b="1" dirty="0">
                <a:solidFill>
                  <a:prstClr val="black"/>
                </a:solidFill>
                <a:latin typeface="游ゴシック Medium" panose="020B0500000000000000" pitchFamily="50" charset="-128"/>
                <a:ea typeface="游ゴシック Medium" panose="020B0500000000000000" pitchFamily="50" charset="-128"/>
              </a:rPr>
              <a:t>Fe</a:t>
            </a:r>
          </a:p>
          <a:p>
            <a:r>
              <a:rPr lang="en-US" altLang="ja-JP" sz="1600" b="1" dirty="0">
                <a:solidFill>
                  <a:prstClr val="black"/>
                </a:solidFill>
                <a:latin typeface="游ゴシック Medium" panose="020B0500000000000000" pitchFamily="50" charset="-128"/>
                <a:ea typeface="游ゴシック Medium" panose="020B0500000000000000" pitchFamily="50" charset="-128"/>
              </a:rPr>
              <a:t>Ba</a:t>
            </a:r>
            <a:r>
              <a:rPr lang="ja-JP" altLang="en-US" sz="1600" b="1" dirty="0">
                <a:solidFill>
                  <a:prstClr val="black"/>
                </a:solidFill>
                <a:latin typeface="游ゴシック Medium" panose="020B0500000000000000" pitchFamily="50" charset="-128"/>
                <a:ea typeface="游ゴシック Medium" panose="020B0500000000000000" pitchFamily="50" charset="-128"/>
              </a:rPr>
              <a:t>、</a:t>
            </a:r>
            <a:r>
              <a:rPr lang="en-US" altLang="ja-JP" sz="1600" b="1" dirty="0">
                <a:solidFill>
                  <a:prstClr val="black"/>
                </a:solidFill>
                <a:latin typeface="游ゴシック Medium" panose="020B0500000000000000" pitchFamily="50" charset="-128"/>
                <a:ea typeface="游ゴシック Medium" panose="020B0500000000000000" pitchFamily="50" charset="-128"/>
              </a:rPr>
              <a:t>Na</a:t>
            </a:r>
            <a:r>
              <a:rPr lang="ja-JP" altLang="en-US" sz="1600" b="1" dirty="0">
                <a:solidFill>
                  <a:prstClr val="black"/>
                </a:solidFill>
                <a:latin typeface="游ゴシック Medium" panose="020B0500000000000000" pitchFamily="50" charset="-128"/>
                <a:ea typeface="游ゴシック Medium" panose="020B0500000000000000" pitchFamily="50" charset="-128"/>
              </a:rPr>
              <a:t>等</a:t>
            </a:r>
          </a:p>
        </p:txBody>
      </p:sp>
      <p:sp>
        <p:nvSpPr>
          <p:cNvPr id="37" name="テキスト ボックス 36">
            <a:extLst>
              <a:ext uri="{FF2B5EF4-FFF2-40B4-BE49-F238E27FC236}">
                <a16:creationId xmlns:a16="http://schemas.microsoft.com/office/drawing/2014/main" id="{226A9FE4-B7FB-10AC-3500-7DDC9E10FD95}"/>
              </a:ext>
            </a:extLst>
          </p:cNvPr>
          <p:cNvSpPr txBox="1"/>
          <p:nvPr/>
        </p:nvSpPr>
        <p:spPr>
          <a:xfrm>
            <a:off x="7627211" y="5589726"/>
            <a:ext cx="958917" cy="1077218"/>
          </a:xfrm>
          <a:prstGeom prst="rect">
            <a:avLst/>
          </a:prstGeom>
          <a:noFill/>
        </p:spPr>
        <p:txBody>
          <a:bodyPr wrap="none" rtlCol="0">
            <a:spAutoFit/>
          </a:bodyPr>
          <a:lstStyle/>
          <a:p>
            <a:r>
              <a:rPr lang="en-US" altLang="ja-JP" sz="1600" b="1" dirty="0">
                <a:solidFill>
                  <a:prstClr val="black"/>
                </a:solidFill>
                <a:latin typeface="游ゴシック Medium" panose="020B0500000000000000" pitchFamily="50" charset="-128"/>
                <a:ea typeface="游ゴシック Medium" panose="020B0500000000000000" pitchFamily="50" charset="-128"/>
              </a:rPr>
              <a:t>CO3</a:t>
            </a:r>
          </a:p>
          <a:p>
            <a:r>
              <a:rPr lang="en-US" altLang="ja-JP" sz="1600" b="1" dirty="0">
                <a:solidFill>
                  <a:prstClr val="black"/>
                </a:solidFill>
                <a:latin typeface="游ゴシック Medium" panose="020B0500000000000000" pitchFamily="50" charset="-128"/>
                <a:ea typeface="游ゴシック Medium" panose="020B0500000000000000" pitchFamily="50" charset="-128"/>
              </a:rPr>
              <a:t>SO4</a:t>
            </a:r>
          </a:p>
          <a:p>
            <a:r>
              <a:rPr lang="en-US" altLang="ja-JP" sz="1600" b="1" dirty="0">
                <a:solidFill>
                  <a:prstClr val="black"/>
                </a:solidFill>
                <a:latin typeface="游ゴシック Medium" panose="020B0500000000000000" pitchFamily="50" charset="-128"/>
                <a:ea typeface="游ゴシック Medium" panose="020B0500000000000000" pitchFamily="50" charset="-128"/>
              </a:rPr>
              <a:t>S</a:t>
            </a:r>
            <a:r>
              <a:rPr lang="ja-JP" altLang="en-US" sz="1600" b="1" dirty="0">
                <a:solidFill>
                  <a:prstClr val="black"/>
                </a:solidFill>
                <a:latin typeface="游ゴシック Medium" panose="020B0500000000000000" pitchFamily="50" charset="-128"/>
                <a:ea typeface="游ゴシック Medium" panose="020B0500000000000000" pitchFamily="50" charset="-128"/>
              </a:rPr>
              <a:t>、</a:t>
            </a:r>
            <a:r>
              <a:rPr lang="en-US" altLang="ja-JP" sz="1600" b="1" dirty="0">
                <a:solidFill>
                  <a:prstClr val="black"/>
                </a:solidFill>
                <a:latin typeface="游ゴシック Medium" panose="020B0500000000000000" pitchFamily="50" charset="-128"/>
                <a:ea typeface="游ゴシック Medium" panose="020B0500000000000000" pitchFamily="50" charset="-128"/>
              </a:rPr>
              <a:t>Si</a:t>
            </a:r>
          </a:p>
          <a:p>
            <a:r>
              <a:rPr lang="en-US" altLang="ja-JP" sz="1600" b="1" dirty="0">
                <a:solidFill>
                  <a:prstClr val="black"/>
                </a:solidFill>
                <a:latin typeface="游ゴシック Medium" panose="020B0500000000000000" pitchFamily="50" charset="-128"/>
                <a:ea typeface="游ゴシック Medium" panose="020B0500000000000000" pitchFamily="50" charset="-128"/>
              </a:rPr>
              <a:t>B</a:t>
            </a:r>
            <a:r>
              <a:rPr lang="ja-JP" altLang="en-US" sz="1600" b="1" dirty="0">
                <a:solidFill>
                  <a:prstClr val="black"/>
                </a:solidFill>
                <a:latin typeface="游ゴシック Medium" panose="020B0500000000000000" pitchFamily="50" charset="-128"/>
                <a:ea typeface="游ゴシック Medium" panose="020B0500000000000000" pitchFamily="50" charset="-128"/>
              </a:rPr>
              <a:t>、</a:t>
            </a:r>
            <a:r>
              <a:rPr lang="en-US" altLang="ja-JP" sz="1600" b="1" dirty="0">
                <a:solidFill>
                  <a:prstClr val="black"/>
                </a:solidFill>
                <a:latin typeface="游ゴシック Medium" panose="020B0500000000000000" pitchFamily="50" charset="-128"/>
                <a:ea typeface="游ゴシック Medium" panose="020B0500000000000000" pitchFamily="50" charset="-128"/>
              </a:rPr>
              <a:t>As</a:t>
            </a:r>
            <a:r>
              <a:rPr lang="ja-JP" altLang="en-US" sz="1600" b="1" dirty="0">
                <a:solidFill>
                  <a:prstClr val="black"/>
                </a:solidFill>
                <a:latin typeface="游ゴシック Medium" panose="020B0500000000000000" pitchFamily="50" charset="-128"/>
                <a:ea typeface="游ゴシック Medium" panose="020B0500000000000000" pitchFamily="50" charset="-128"/>
              </a:rPr>
              <a:t>等</a:t>
            </a:r>
          </a:p>
        </p:txBody>
      </p:sp>
      <p:sp>
        <p:nvSpPr>
          <p:cNvPr id="38" name="テキスト ボックス 37">
            <a:extLst>
              <a:ext uri="{FF2B5EF4-FFF2-40B4-BE49-F238E27FC236}">
                <a16:creationId xmlns:a16="http://schemas.microsoft.com/office/drawing/2014/main" id="{40CC10FC-F355-323B-65E5-38146FB28D7B}"/>
              </a:ext>
            </a:extLst>
          </p:cNvPr>
          <p:cNvSpPr txBox="1"/>
          <p:nvPr/>
        </p:nvSpPr>
        <p:spPr>
          <a:xfrm>
            <a:off x="8856096" y="5612004"/>
            <a:ext cx="981820" cy="830997"/>
          </a:xfrm>
          <a:prstGeom prst="rect">
            <a:avLst/>
          </a:prstGeom>
          <a:noFill/>
        </p:spPr>
        <p:txBody>
          <a:bodyPr wrap="square" rtlCol="0">
            <a:spAutoFit/>
          </a:bodyPr>
          <a:lstStyle/>
          <a:p>
            <a:pPr algn="ctr"/>
            <a:r>
              <a:rPr lang="en-US" altLang="ja-JP" sz="1600" b="1" dirty="0">
                <a:solidFill>
                  <a:prstClr val="black"/>
                </a:solidFill>
                <a:latin typeface="游ゴシック Medium" panose="020B0500000000000000" pitchFamily="50" charset="-128"/>
                <a:ea typeface="游ゴシック Medium" panose="020B0500000000000000" pitchFamily="50" charset="-128"/>
              </a:rPr>
              <a:t>F</a:t>
            </a:r>
            <a:r>
              <a:rPr lang="ja-JP" altLang="en-US" sz="1600" b="1" dirty="0">
                <a:solidFill>
                  <a:prstClr val="black"/>
                </a:solidFill>
                <a:latin typeface="游ゴシック Medium" panose="020B0500000000000000" pitchFamily="50" charset="-128"/>
                <a:ea typeface="游ゴシック Medium" panose="020B0500000000000000" pitchFamily="50" charset="-128"/>
              </a:rPr>
              <a:t>、</a:t>
            </a:r>
            <a:r>
              <a:rPr lang="en-US" altLang="ja-JP" sz="1600" b="1" dirty="0">
                <a:solidFill>
                  <a:prstClr val="black"/>
                </a:solidFill>
                <a:latin typeface="游ゴシック Medium" panose="020B0500000000000000" pitchFamily="50" charset="-128"/>
                <a:ea typeface="游ゴシック Medium" panose="020B0500000000000000" pitchFamily="50" charset="-128"/>
              </a:rPr>
              <a:t>Cl</a:t>
            </a:r>
          </a:p>
          <a:p>
            <a:pPr algn="ctr"/>
            <a:r>
              <a:rPr lang="en-US" altLang="ja-JP" sz="1600" b="1" dirty="0">
                <a:solidFill>
                  <a:prstClr val="black"/>
                </a:solidFill>
                <a:latin typeface="游ゴシック Medium" panose="020B0500000000000000" pitchFamily="50" charset="-128"/>
                <a:ea typeface="游ゴシック Medium" panose="020B0500000000000000" pitchFamily="50" charset="-128"/>
              </a:rPr>
              <a:t>CO3</a:t>
            </a:r>
          </a:p>
          <a:p>
            <a:pPr algn="ctr"/>
            <a:r>
              <a:rPr lang="en-US" altLang="ja-JP" sz="1600" b="1" dirty="0">
                <a:solidFill>
                  <a:prstClr val="black"/>
                </a:solidFill>
                <a:latin typeface="游ゴシック Medium" panose="020B0500000000000000" pitchFamily="50" charset="-128"/>
                <a:ea typeface="游ゴシック Medium" panose="020B0500000000000000" pitchFamily="50" charset="-128"/>
              </a:rPr>
              <a:t>Br</a:t>
            </a:r>
            <a:r>
              <a:rPr lang="ja-JP" altLang="en-US" sz="1600" b="1" dirty="0">
                <a:solidFill>
                  <a:prstClr val="black"/>
                </a:solidFill>
                <a:latin typeface="游ゴシック Medium" panose="020B0500000000000000" pitchFamily="50" charset="-128"/>
                <a:ea typeface="游ゴシック Medium" panose="020B0500000000000000" pitchFamily="50" charset="-128"/>
              </a:rPr>
              <a:t>等</a:t>
            </a:r>
          </a:p>
        </p:txBody>
      </p:sp>
      <p:graphicFrame>
        <p:nvGraphicFramePr>
          <p:cNvPr id="49" name="表 48">
            <a:extLst>
              <a:ext uri="{FF2B5EF4-FFF2-40B4-BE49-F238E27FC236}">
                <a16:creationId xmlns:a16="http://schemas.microsoft.com/office/drawing/2014/main" id="{70A2D828-03CB-E00D-61C7-3365ECA40AB6}"/>
              </a:ext>
            </a:extLst>
          </p:cNvPr>
          <p:cNvGraphicFramePr>
            <a:graphicFrameLocks noGrp="1"/>
          </p:cNvGraphicFramePr>
          <p:nvPr/>
        </p:nvGraphicFramePr>
        <p:xfrm>
          <a:off x="6362414" y="3075176"/>
          <a:ext cx="3813254" cy="854376"/>
        </p:xfrm>
        <a:graphic>
          <a:graphicData uri="http://schemas.openxmlformats.org/drawingml/2006/table">
            <a:tbl>
              <a:tblPr firstRow="1" firstCol="1" bandRow="1"/>
              <a:tblGrid>
                <a:gridCol w="1542697">
                  <a:extLst>
                    <a:ext uri="{9D8B030D-6E8A-4147-A177-3AD203B41FA5}">
                      <a16:colId xmlns:a16="http://schemas.microsoft.com/office/drawing/2014/main" val="1724060798"/>
                    </a:ext>
                  </a:extLst>
                </a:gridCol>
                <a:gridCol w="1152128">
                  <a:extLst>
                    <a:ext uri="{9D8B030D-6E8A-4147-A177-3AD203B41FA5}">
                      <a16:colId xmlns:a16="http://schemas.microsoft.com/office/drawing/2014/main" val="1437795100"/>
                    </a:ext>
                  </a:extLst>
                </a:gridCol>
                <a:gridCol w="1118429">
                  <a:extLst>
                    <a:ext uri="{9D8B030D-6E8A-4147-A177-3AD203B41FA5}">
                      <a16:colId xmlns:a16="http://schemas.microsoft.com/office/drawing/2014/main" val="1515078857"/>
                    </a:ext>
                  </a:extLst>
                </a:gridCol>
              </a:tblGrid>
              <a:tr h="427188">
                <a:tc>
                  <a:txBody>
                    <a:bodyPr/>
                    <a:lstStyle/>
                    <a:p>
                      <a:pPr algn="ctr"/>
                      <a:r>
                        <a:rPr 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 </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吸着後濃度（</a:t>
                      </a:r>
                      <a:r>
                        <a:rPr 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ppm</a:t>
                      </a: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吸着率</a:t>
                      </a:r>
                      <a:endParaRPr lang="en-US" alt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p>
                      <a:pPr algn="ct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0721848"/>
                  </a:ext>
                </a:extLst>
              </a:tr>
              <a:tr h="213594">
                <a:tc>
                  <a:txBody>
                    <a:bodyPr/>
                    <a:lstStyle/>
                    <a:p>
                      <a:pPr algn="ct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ヤシ殻</a:t>
                      </a:r>
                      <a:r>
                        <a:rPr lang="ja-JP" alt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活性炭</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3.6</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50" kern="100">
                          <a:effectLst/>
                          <a:latin typeface="游ゴシック Medium" panose="020B0500000000000000" pitchFamily="50" charset="-128"/>
                          <a:ea typeface="游ゴシック Medium" panose="020B0500000000000000" pitchFamily="50" charset="-128"/>
                          <a:cs typeface="Times New Roman" panose="02020603050405020304" pitchFamily="18" charset="0"/>
                        </a:rPr>
                        <a:t>96.4</a:t>
                      </a:r>
                      <a:endParaRPr lang="ja-JP" sz="1050" kern="10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4232798"/>
                  </a:ext>
                </a:extLst>
              </a:tr>
              <a:tr h="213594">
                <a:tc>
                  <a:txBody>
                    <a:bodyPr/>
                    <a:lstStyle/>
                    <a:p>
                      <a:pPr algn="ctr"/>
                      <a:r>
                        <a:rPr lang="ja-JP" alt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ホタテ貝殻</a:t>
                      </a: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アパタイト</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11.4</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88.6</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8799064"/>
                  </a:ext>
                </a:extLst>
              </a:tr>
            </a:tbl>
          </a:graphicData>
        </a:graphic>
      </p:graphicFrame>
      <p:graphicFrame>
        <p:nvGraphicFramePr>
          <p:cNvPr id="50" name="表 49">
            <a:extLst>
              <a:ext uri="{FF2B5EF4-FFF2-40B4-BE49-F238E27FC236}">
                <a16:creationId xmlns:a16="http://schemas.microsoft.com/office/drawing/2014/main" id="{D50F64CC-6600-F353-D342-AA484801BC84}"/>
              </a:ext>
            </a:extLst>
          </p:cNvPr>
          <p:cNvGraphicFramePr>
            <a:graphicFrameLocks noGrp="1"/>
          </p:cNvGraphicFramePr>
          <p:nvPr/>
        </p:nvGraphicFramePr>
        <p:xfrm>
          <a:off x="2101399" y="3065254"/>
          <a:ext cx="3813254" cy="854376"/>
        </p:xfrm>
        <a:graphic>
          <a:graphicData uri="http://schemas.openxmlformats.org/drawingml/2006/table">
            <a:tbl>
              <a:tblPr firstRow="1" firstCol="1" bandRow="1"/>
              <a:tblGrid>
                <a:gridCol w="1542697">
                  <a:extLst>
                    <a:ext uri="{9D8B030D-6E8A-4147-A177-3AD203B41FA5}">
                      <a16:colId xmlns:a16="http://schemas.microsoft.com/office/drawing/2014/main" val="1724060798"/>
                    </a:ext>
                  </a:extLst>
                </a:gridCol>
                <a:gridCol w="1152128">
                  <a:extLst>
                    <a:ext uri="{9D8B030D-6E8A-4147-A177-3AD203B41FA5}">
                      <a16:colId xmlns:a16="http://schemas.microsoft.com/office/drawing/2014/main" val="1437795100"/>
                    </a:ext>
                  </a:extLst>
                </a:gridCol>
                <a:gridCol w="1118429">
                  <a:extLst>
                    <a:ext uri="{9D8B030D-6E8A-4147-A177-3AD203B41FA5}">
                      <a16:colId xmlns:a16="http://schemas.microsoft.com/office/drawing/2014/main" val="1515078857"/>
                    </a:ext>
                  </a:extLst>
                </a:gridCol>
              </a:tblGrid>
              <a:tr h="427188">
                <a:tc>
                  <a:txBody>
                    <a:bodyPr/>
                    <a:lstStyle/>
                    <a:p>
                      <a:pPr algn="ctr"/>
                      <a:r>
                        <a:rPr lang="en-US" sz="1050" kern="100" dirty="0">
                          <a:effectLst/>
                          <a:latin typeface="Century" panose="02040604050505020304" pitchFamily="18" charset="0"/>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吸着後濃度（</a:t>
                      </a:r>
                      <a:r>
                        <a:rPr 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ppm</a:t>
                      </a: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吸着率</a:t>
                      </a:r>
                      <a:endParaRPr lang="en-US" alt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p>
                      <a:pPr algn="ct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0721848"/>
                  </a:ext>
                </a:extLst>
              </a:tr>
              <a:tr h="213594">
                <a:tc>
                  <a:txBody>
                    <a:bodyPr/>
                    <a:lstStyle/>
                    <a:p>
                      <a:pPr algn="ct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ヤシ殻</a:t>
                      </a:r>
                      <a:r>
                        <a:rPr lang="ja-JP" alt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活性炭</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4.35</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13</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4232798"/>
                  </a:ext>
                </a:extLst>
              </a:tr>
              <a:tr h="213594">
                <a:tc>
                  <a:txBody>
                    <a:bodyPr/>
                    <a:lstStyle/>
                    <a:p>
                      <a:pPr algn="ctr"/>
                      <a:r>
                        <a:rPr lang="ja-JP" altLang="en-US"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ホタテ貝殻</a:t>
                      </a:r>
                      <a:r>
                        <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アパタイト</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0.08</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rPr>
                        <a:t>98</a:t>
                      </a:r>
                      <a:endParaRPr lang="ja-JP" sz="1050" kern="100" dirty="0">
                        <a:effectLst/>
                        <a:latin typeface="游ゴシック Medium" panose="020B0500000000000000" pitchFamily="50" charset="-128"/>
                        <a:ea typeface="游ゴシック Medium" panose="020B05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8799064"/>
                  </a:ext>
                </a:extLst>
              </a:tr>
            </a:tbl>
          </a:graphicData>
        </a:graphic>
      </p:graphicFrame>
      <p:sp>
        <p:nvSpPr>
          <p:cNvPr id="51" name="テキスト ボックス 50">
            <a:extLst>
              <a:ext uri="{FF2B5EF4-FFF2-40B4-BE49-F238E27FC236}">
                <a16:creationId xmlns:a16="http://schemas.microsoft.com/office/drawing/2014/main" id="{A3BCAE5C-DD18-DDBE-1838-833E6C0EFF1B}"/>
              </a:ext>
            </a:extLst>
          </p:cNvPr>
          <p:cNvSpPr txBox="1"/>
          <p:nvPr/>
        </p:nvSpPr>
        <p:spPr>
          <a:xfrm>
            <a:off x="2126728" y="707233"/>
            <a:ext cx="1082348" cy="307777"/>
          </a:xfrm>
          <a:prstGeom prst="rect">
            <a:avLst/>
          </a:prstGeom>
          <a:solidFill>
            <a:schemeClr val="bg2">
              <a:lumMod val="75000"/>
            </a:schemeClr>
          </a:solidFill>
        </p:spPr>
        <p:txBody>
          <a:bodyPr wrap="none" rtlCol="0">
            <a:spAutoFit/>
          </a:bodyPr>
          <a:lstStyle/>
          <a:p>
            <a:r>
              <a:rPr lang="ja-JP" altLang="en-US" sz="1400" dirty="0">
                <a:solidFill>
                  <a:prstClr val="black"/>
                </a:solidFill>
                <a:latin typeface="游ゴシック Medium" panose="020B0500000000000000" pitchFamily="50" charset="-128"/>
                <a:ea typeface="游ゴシック Medium" panose="020B0500000000000000" pitchFamily="50" charset="-128"/>
              </a:rPr>
              <a:t>カドミウム</a:t>
            </a:r>
          </a:p>
        </p:txBody>
      </p:sp>
      <p:sp>
        <p:nvSpPr>
          <p:cNvPr id="52" name="テキスト ボックス 51">
            <a:extLst>
              <a:ext uri="{FF2B5EF4-FFF2-40B4-BE49-F238E27FC236}">
                <a16:creationId xmlns:a16="http://schemas.microsoft.com/office/drawing/2014/main" id="{4DDCB14C-2CB7-BC9D-EE99-AF9C4C5323EE}"/>
              </a:ext>
            </a:extLst>
          </p:cNvPr>
          <p:cNvSpPr txBox="1"/>
          <p:nvPr/>
        </p:nvSpPr>
        <p:spPr>
          <a:xfrm>
            <a:off x="4891977" y="695625"/>
            <a:ext cx="364202" cy="307777"/>
          </a:xfrm>
          <a:prstGeom prst="rect">
            <a:avLst/>
          </a:prstGeom>
          <a:solidFill>
            <a:schemeClr val="bg2">
              <a:lumMod val="75000"/>
            </a:schemeClr>
          </a:solidFill>
        </p:spPr>
        <p:txBody>
          <a:bodyPr wrap="none" rtlCol="0">
            <a:spAutoFit/>
          </a:bodyPr>
          <a:lstStyle/>
          <a:p>
            <a:r>
              <a:rPr lang="ja-JP" altLang="en-US" sz="1400" dirty="0">
                <a:solidFill>
                  <a:prstClr val="black"/>
                </a:solidFill>
                <a:latin typeface="游ゴシック Medium" panose="020B0500000000000000" pitchFamily="50" charset="-128"/>
                <a:ea typeface="游ゴシック Medium" panose="020B0500000000000000" pitchFamily="50" charset="-128"/>
              </a:rPr>
              <a:t>鉛</a:t>
            </a:r>
          </a:p>
        </p:txBody>
      </p:sp>
      <p:sp>
        <p:nvSpPr>
          <p:cNvPr id="53" name="テキスト ボックス 52">
            <a:extLst>
              <a:ext uri="{FF2B5EF4-FFF2-40B4-BE49-F238E27FC236}">
                <a16:creationId xmlns:a16="http://schemas.microsoft.com/office/drawing/2014/main" id="{A94F5BC3-54A1-D1F6-E315-7CF921E51AF5}"/>
              </a:ext>
            </a:extLst>
          </p:cNvPr>
          <p:cNvSpPr txBox="1"/>
          <p:nvPr/>
        </p:nvSpPr>
        <p:spPr>
          <a:xfrm>
            <a:off x="6491590" y="3168566"/>
            <a:ext cx="723275" cy="307777"/>
          </a:xfrm>
          <a:prstGeom prst="rect">
            <a:avLst/>
          </a:prstGeom>
          <a:solidFill>
            <a:schemeClr val="bg2">
              <a:lumMod val="75000"/>
            </a:schemeClr>
          </a:solidFill>
        </p:spPr>
        <p:txBody>
          <a:bodyPr wrap="none" rtlCol="0">
            <a:spAutoFit/>
          </a:bodyPr>
          <a:lstStyle/>
          <a:p>
            <a:r>
              <a:rPr lang="ja-JP" altLang="en-US" sz="1400" dirty="0">
                <a:solidFill>
                  <a:prstClr val="black"/>
                </a:solidFill>
                <a:latin typeface="游ゴシック Medium" panose="020B0500000000000000" pitchFamily="50" charset="-128"/>
                <a:ea typeface="游ゴシック Medium" panose="020B0500000000000000" pitchFamily="50" charset="-128"/>
              </a:rPr>
              <a:t>ヨウ素</a:t>
            </a:r>
          </a:p>
        </p:txBody>
      </p:sp>
      <p:sp>
        <p:nvSpPr>
          <p:cNvPr id="54" name="テキスト ボックス 53">
            <a:extLst>
              <a:ext uri="{FF2B5EF4-FFF2-40B4-BE49-F238E27FC236}">
                <a16:creationId xmlns:a16="http://schemas.microsoft.com/office/drawing/2014/main" id="{C6671E88-1D89-18C0-2963-9A1E6189FC3A}"/>
              </a:ext>
            </a:extLst>
          </p:cNvPr>
          <p:cNvSpPr txBox="1"/>
          <p:nvPr/>
        </p:nvSpPr>
        <p:spPr>
          <a:xfrm>
            <a:off x="2252919" y="3142250"/>
            <a:ext cx="1261884" cy="307777"/>
          </a:xfrm>
          <a:prstGeom prst="rect">
            <a:avLst/>
          </a:prstGeom>
          <a:solidFill>
            <a:schemeClr val="bg2">
              <a:lumMod val="75000"/>
            </a:schemeClr>
          </a:solidFill>
        </p:spPr>
        <p:txBody>
          <a:bodyPr wrap="none" rtlCol="0">
            <a:spAutoFit/>
          </a:bodyPr>
          <a:lstStyle/>
          <a:p>
            <a:r>
              <a:rPr lang="ja-JP" altLang="en-US" sz="1400" dirty="0">
                <a:solidFill>
                  <a:prstClr val="black"/>
                </a:solidFill>
                <a:latin typeface="游ゴシック Medium" panose="020B0500000000000000" pitchFamily="50" charset="-128"/>
                <a:ea typeface="游ゴシック Medium" panose="020B0500000000000000" pitchFamily="50" charset="-128"/>
              </a:rPr>
              <a:t>アルミニウム</a:t>
            </a:r>
          </a:p>
        </p:txBody>
      </p:sp>
      <p:sp>
        <p:nvSpPr>
          <p:cNvPr id="55" name="テキスト ボックス 54">
            <a:extLst>
              <a:ext uri="{FF2B5EF4-FFF2-40B4-BE49-F238E27FC236}">
                <a16:creationId xmlns:a16="http://schemas.microsoft.com/office/drawing/2014/main" id="{771A9178-B27C-E1F3-F605-994B5C9E0198}"/>
              </a:ext>
            </a:extLst>
          </p:cNvPr>
          <p:cNvSpPr txBox="1"/>
          <p:nvPr/>
        </p:nvSpPr>
        <p:spPr>
          <a:xfrm>
            <a:off x="6332233" y="3921656"/>
            <a:ext cx="3778599" cy="430887"/>
          </a:xfrm>
          <a:prstGeom prst="rect">
            <a:avLst/>
          </a:prstGeom>
          <a:noFill/>
        </p:spPr>
        <p:txBody>
          <a:bodyPr wrap="none" rtlCol="0">
            <a:spAutoFit/>
          </a:bodyPr>
          <a:lstStyle/>
          <a:p>
            <a:r>
              <a:rPr lang="ja-JP" altLang="en-US"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ヨウ素</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100ppm</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溶液</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50</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㎖に試料</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2</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ｇを添加し、</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1</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分攪拌後</a:t>
            </a:r>
            <a:endPar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endParaRPr>
          </a:p>
          <a:p>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ろ過したものを</a:t>
            </a:r>
            <a:r>
              <a:rPr lang="en-US"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ICP</a:t>
            </a:r>
            <a:r>
              <a:rPr lang="ja-JP" altLang="ja-JP" sz="1100" kern="100" dirty="0">
                <a:solidFill>
                  <a:prstClr val="black"/>
                </a:solidFill>
                <a:latin typeface="游ゴシック Medium" panose="020B0500000000000000" pitchFamily="50" charset="-128"/>
                <a:ea typeface="游ゴシック Medium" panose="020B0500000000000000" pitchFamily="50" charset="-128"/>
                <a:cs typeface="Times New Roman" panose="02020603050405020304" pitchFamily="18" charset="0"/>
              </a:rPr>
              <a:t>にて分析</a:t>
            </a:r>
          </a:p>
        </p:txBody>
      </p:sp>
      <p:sp>
        <p:nvSpPr>
          <p:cNvPr id="57" name="上下矢印 3">
            <a:extLst>
              <a:ext uri="{FF2B5EF4-FFF2-40B4-BE49-F238E27FC236}">
                <a16:creationId xmlns:a16="http://schemas.microsoft.com/office/drawing/2014/main" id="{4144031A-A868-063F-DB9D-CAE061AE2BD7}"/>
              </a:ext>
            </a:extLst>
          </p:cNvPr>
          <p:cNvSpPr/>
          <p:nvPr/>
        </p:nvSpPr>
        <p:spPr>
          <a:xfrm>
            <a:off x="7939005" y="5163155"/>
            <a:ext cx="290427" cy="337514"/>
          </a:xfrm>
          <a:prstGeom prst="upDownArrow">
            <a:avLst/>
          </a:prstGeom>
          <a:solidFill>
            <a:schemeClr val="accent6">
              <a:lumMod val="75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
        <p:nvSpPr>
          <p:cNvPr id="58" name="上下矢印 3">
            <a:extLst>
              <a:ext uri="{FF2B5EF4-FFF2-40B4-BE49-F238E27FC236}">
                <a16:creationId xmlns:a16="http://schemas.microsoft.com/office/drawing/2014/main" id="{3998ADAA-C757-A5D6-E4F1-7C2ABB0B0792}"/>
              </a:ext>
            </a:extLst>
          </p:cNvPr>
          <p:cNvSpPr/>
          <p:nvPr/>
        </p:nvSpPr>
        <p:spPr>
          <a:xfrm>
            <a:off x="9238632" y="5179700"/>
            <a:ext cx="290427" cy="337514"/>
          </a:xfrm>
          <a:prstGeom prst="upDownArrow">
            <a:avLst/>
          </a:prstGeom>
          <a:solidFill>
            <a:schemeClr val="accent6">
              <a:lumMod val="75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ndara"/>
              <a:ea typeface="HGP明朝E" panose="02020900000000000000" pitchFamily="18" charset="-128"/>
            </a:endParaRPr>
          </a:p>
        </p:txBody>
      </p:sp>
    </p:spTree>
    <p:extLst>
      <p:ext uri="{BB962C8B-B14F-4D97-AF65-F5344CB8AC3E}">
        <p14:creationId xmlns:p14="http://schemas.microsoft.com/office/powerpoint/2010/main" val="1102818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0">
            <a:extLst>
              <a:ext uri="{FF2B5EF4-FFF2-40B4-BE49-F238E27FC236}">
                <a16:creationId xmlns:a16="http://schemas.microsoft.com/office/drawing/2014/main" id="{C1E23D91-E0B6-FC76-B68B-4C81094F7BE9}"/>
              </a:ext>
            </a:extLst>
          </p:cNvPr>
          <p:cNvSpPr txBox="1">
            <a:spLocks noChangeArrowheads="1"/>
          </p:cNvSpPr>
          <p:nvPr/>
        </p:nvSpPr>
        <p:spPr bwMode="auto">
          <a:xfrm>
            <a:off x="1343472" y="260649"/>
            <a:ext cx="8928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marL="1082421" lvl="1" indent="-625221" defTabSz="1000354">
              <a:buFont typeface="Wingdings" panose="05000000000000000000" pitchFamily="2" charset="2"/>
              <a:buChar char="Ø"/>
            </a:pPr>
            <a:r>
              <a:rPr lang="ja-JP" altLang="en-US" sz="2400" dirty="0">
                <a:solidFill>
                  <a:srgbClr val="3D7AD3"/>
                </a:solidFill>
                <a:latin typeface="ＭＳ ゴシック" panose="020B0609070205080204" pitchFamily="49" charset="-128"/>
                <a:ea typeface="ＭＳ ゴシック" panose="020B0609070205080204" pitchFamily="49" charset="-128"/>
              </a:rPr>
              <a:t>ホタテ貝殻由来ハイドロキシアパタイトの特徴②　</a:t>
            </a:r>
            <a:endParaRPr lang="en-US" altLang="ja-JP" sz="2400" dirty="0">
              <a:solidFill>
                <a:srgbClr val="3D7AD3"/>
              </a:solidFill>
              <a:latin typeface="ＭＳ ゴシック" panose="020B0609070205080204" pitchFamily="49" charset="-128"/>
              <a:ea typeface="ＭＳ ゴシック" panose="020B0609070205080204" pitchFamily="49" charset="-128"/>
            </a:endParaRPr>
          </a:p>
        </p:txBody>
      </p:sp>
      <p:sp>
        <p:nvSpPr>
          <p:cNvPr id="4" name="テキスト ボックス 3">
            <a:extLst>
              <a:ext uri="{FF2B5EF4-FFF2-40B4-BE49-F238E27FC236}">
                <a16:creationId xmlns:a16="http://schemas.microsoft.com/office/drawing/2014/main" id="{20F67B6E-78BE-6836-23CB-246B2B81F68E}"/>
              </a:ext>
            </a:extLst>
          </p:cNvPr>
          <p:cNvSpPr txBox="1"/>
          <p:nvPr/>
        </p:nvSpPr>
        <p:spPr>
          <a:xfrm>
            <a:off x="1777252" y="738583"/>
            <a:ext cx="8699818" cy="400110"/>
          </a:xfrm>
          <a:prstGeom prst="rect">
            <a:avLst/>
          </a:prstGeom>
          <a:noFill/>
        </p:spPr>
        <p:txBody>
          <a:bodyPr wrap="none" rtlCol="0">
            <a:spAutoFit/>
          </a:bodyPr>
          <a:lstStyle/>
          <a:p>
            <a:pPr defTabSz="1000354"/>
            <a:r>
              <a:rPr lang="ja-JP" altLang="en-US" sz="2000" dirty="0">
                <a:solidFill>
                  <a:srgbClr val="3D7AD3"/>
                </a:solidFill>
                <a:latin typeface="游ゴシック Medium" panose="020B0500000000000000" pitchFamily="50" charset="-128"/>
                <a:ea typeface="游ゴシック Medium" panose="020B0500000000000000" pitchFamily="50" charset="-128"/>
              </a:rPr>
              <a:t>生体親和性</a:t>
            </a:r>
            <a:r>
              <a:rPr lang="ja-JP" altLang="en-US" sz="2000" dirty="0">
                <a:solidFill>
                  <a:prstClr val="black"/>
                </a:solidFill>
                <a:latin typeface="游ゴシック Medium" panose="020B0500000000000000" pitchFamily="50" charset="-128"/>
                <a:ea typeface="游ゴシック Medium" panose="020B0500000000000000" pitchFamily="50" charset="-128"/>
              </a:rPr>
              <a:t>：</a:t>
            </a:r>
            <a:r>
              <a:rPr lang="ja-JP" altLang="en-US" sz="1600" dirty="0">
                <a:solidFill>
                  <a:prstClr val="black"/>
                </a:solidFill>
                <a:latin typeface="游ゴシック Medium" panose="020B0500000000000000" pitchFamily="50" charset="-128"/>
                <a:ea typeface="游ゴシック Medium" panose="020B0500000000000000" pitchFamily="50" charset="-128"/>
              </a:rPr>
              <a:t>ホタテ貝殻由来のミネラル分を多く含んでおり、生体親和性に優れています</a:t>
            </a:r>
            <a:endParaRPr lang="en-US" altLang="ja-JP" sz="1600" dirty="0">
              <a:solidFill>
                <a:prstClr val="black"/>
              </a:solidFill>
              <a:latin typeface="游ゴシック Medium" panose="020B0500000000000000" pitchFamily="50" charset="-128"/>
              <a:ea typeface="游ゴシック Medium" panose="020B0500000000000000" pitchFamily="50" charset="-128"/>
            </a:endParaRPr>
          </a:p>
        </p:txBody>
      </p:sp>
      <p:graphicFrame>
        <p:nvGraphicFramePr>
          <p:cNvPr id="5" name="表 4">
            <a:extLst>
              <a:ext uri="{FF2B5EF4-FFF2-40B4-BE49-F238E27FC236}">
                <a16:creationId xmlns:a16="http://schemas.microsoft.com/office/drawing/2014/main" id="{14389ABB-63C9-25E3-B49A-FA684CFD9829}"/>
              </a:ext>
            </a:extLst>
          </p:cNvPr>
          <p:cNvGraphicFramePr>
            <a:graphicFrameLocks noGrp="1"/>
          </p:cNvGraphicFramePr>
          <p:nvPr/>
        </p:nvGraphicFramePr>
        <p:xfrm>
          <a:off x="2057191" y="1194604"/>
          <a:ext cx="2592287" cy="2234397"/>
        </p:xfrm>
        <a:graphic>
          <a:graphicData uri="http://schemas.openxmlformats.org/drawingml/2006/table">
            <a:tbl>
              <a:tblPr/>
              <a:tblGrid>
                <a:gridCol w="795110">
                  <a:extLst>
                    <a:ext uri="{9D8B030D-6E8A-4147-A177-3AD203B41FA5}">
                      <a16:colId xmlns:a16="http://schemas.microsoft.com/office/drawing/2014/main" val="2785411589"/>
                    </a:ext>
                  </a:extLst>
                </a:gridCol>
                <a:gridCol w="877773">
                  <a:extLst>
                    <a:ext uri="{9D8B030D-6E8A-4147-A177-3AD203B41FA5}">
                      <a16:colId xmlns:a16="http://schemas.microsoft.com/office/drawing/2014/main" val="226247846"/>
                    </a:ext>
                  </a:extLst>
                </a:gridCol>
                <a:gridCol w="919404">
                  <a:extLst>
                    <a:ext uri="{9D8B030D-6E8A-4147-A177-3AD203B41FA5}">
                      <a16:colId xmlns:a16="http://schemas.microsoft.com/office/drawing/2014/main" val="3352692516"/>
                    </a:ext>
                  </a:extLst>
                </a:gridCol>
              </a:tblGrid>
              <a:tr h="430173">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l" fontAlgn="ct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ホタテ貝殻</a:t>
                      </a: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HAP</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市販</a:t>
                      </a:r>
                      <a:b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b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アパタイト</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2479881675"/>
                  </a:ext>
                </a:extLst>
              </a:tr>
              <a:tr h="2619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Ca（％）</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5B9BD5">
                        <a:lumMod val="60000"/>
                        <a:lumOff val="4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40.0</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40.3</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D9E1F2"/>
                    </a:solidFill>
                  </a:tcPr>
                </a:tc>
                <a:extLst>
                  <a:ext uri="{0D108BD9-81ED-4DB2-BD59-A6C34878D82A}">
                    <a16:rowId xmlns:a16="http://schemas.microsoft.com/office/drawing/2014/main" val="3383461722"/>
                  </a:ext>
                </a:extLst>
              </a:tr>
              <a:tr h="220332">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P（％）</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5B9BD5">
                        <a:lumMod val="60000"/>
                        <a:lumOff val="4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17.6</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17.6</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D9E1F2"/>
                    </a:solidFill>
                  </a:tcPr>
                </a:tc>
                <a:extLst>
                  <a:ext uri="{0D108BD9-81ED-4DB2-BD59-A6C34878D82A}">
                    <a16:rowId xmlns:a16="http://schemas.microsoft.com/office/drawing/2014/main" val="171129381"/>
                  </a:ext>
                </a:extLst>
              </a:tr>
              <a:tr h="220332">
                <a:tc gridSpan="3">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l" fontAlgn="ct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微量成分（</a:t>
                      </a: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ppm）</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kumimoji="1" lang="ja-JP" altLang="en-US"/>
                    </a:p>
                  </a:txBody>
                  <a:tcPr>
                    <a:lnT w="25400" cap="flat" cmpd="dbl" algn="ctr">
                      <a:solidFill>
                        <a:srgbClr val="3F3F3F"/>
                      </a:solidFill>
                      <a:prstDash val="solid"/>
                      <a:round/>
                      <a:headEnd type="none" w="med" len="med"/>
                      <a:tailEnd type="none" w="med" len="med"/>
                    </a:lnT>
                  </a:tcPr>
                </a:tc>
                <a:tc hMerge="1">
                  <a:txBody>
                    <a:bodyPr/>
                    <a:lstStyle/>
                    <a:p>
                      <a:endParaRPr kumimoji="1" lang="ja-JP" altLang="en-US"/>
                    </a:p>
                  </a:txBody>
                  <a:tcPr>
                    <a:lnL w="25400" cap="flat" cmpd="dbl" algn="ctr">
                      <a:solidFill>
                        <a:srgbClr val="3F3F3F"/>
                      </a:solidFill>
                      <a:prstDash val="solid"/>
                      <a:round/>
                      <a:headEnd type="none" w="med" len="med"/>
                      <a:tailEnd type="none" w="med" len="med"/>
                    </a:lnL>
                    <a:lnT w="25400" cap="flat" cmpd="dbl" algn="ctr">
                      <a:solidFill>
                        <a:srgbClr val="3F3F3F"/>
                      </a:solidFill>
                      <a:prstDash val="solid"/>
                      <a:round/>
                      <a:headEnd type="none" w="med" len="med"/>
                      <a:tailEnd type="none" w="med" len="med"/>
                    </a:lnT>
                  </a:tcPr>
                </a:tc>
                <a:extLst>
                  <a:ext uri="{0D108BD9-81ED-4DB2-BD59-A6C34878D82A}">
                    <a16:rowId xmlns:a16="http://schemas.microsoft.com/office/drawing/2014/main" val="560979829"/>
                  </a:ext>
                </a:extLst>
              </a:tr>
              <a:tr h="220332">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Mg</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397</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12700" cmpd="sng">
                      <a:solidFill>
                        <a:prstClr val="black"/>
                      </a:solidFill>
                      <a:prstDash val="soli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2</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12700" cmpd="sng">
                      <a:solidFill>
                        <a:prstClr val="black"/>
                      </a:solidFill>
                      <a:prstDash val="soli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1178796647"/>
                  </a:ext>
                </a:extLst>
              </a:tr>
              <a:tr h="220332">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Na</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1300</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0</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1820884460"/>
                  </a:ext>
                </a:extLst>
              </a:tr>
              <a:tr h="220332">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K</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7</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7</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570305555"/>
                  </a:ext>
                </a:extLst>
              </a:tr>
              <a:tr h="220332">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Si</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90</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16</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2577731"/>
                  </a:ext>
                </a:extLst>
              </a:tr>
              <a:tr h="220332">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en-US" sz="1000" b="0" i="0" u="none" strike="noStrike" dirty="0">
                          <a:solidFill>
                            <a:srgbClr val="000000"/>
                          </a:solidFill>
                          <a:effectLst/>
                          <a:latin typeface="游ゴシック" panose="020B0400000000000000" pitchFamily="50" charset="-128"/>
                          <a:ea typeface="游ゴシック" panose="020B0400000000000000" pitchFamily="50" charset="-128"/>
                        </a:rPr>
                        <a:t>Fe</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37</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180000" algn="ctr" fontAlgn="ctr"/>
                      <a:r>
                        <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rPr>
                        <a:t>6</a:t>
                      </a:r>
                    </a:p>
                  </a:txBody>
                  <a:tcPr marL="9525" marR="9525" marT="9525" marB="0" anchor="ctr">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25400" cap="flat" cmpd="dbl" algn="ctr">
                      <a:solidFill>
                        <a:srgbClr val="3F3F3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955249743"/>
                  </a:ext>
                </a:extLst>
              </a:tr>
            </a:tbl>
          </a:graphicData>
        </a:graphic>
      </p:graphicFrame>
      <p:graphicFrame>
        <p:nvGraphicFramePr>
          <p:cNvPr id="6" name="グラフ 5">
            <a:extLst>
              <a:ext uri="{FF2B5EF4-FFF2-40B4-BE49-F238E27FC236}">
                <a16:creationId xmlns:a16="http://schemas.microsoft.com/office/drawing/2014/main" id="{6840AB3C-B774-C4DD-67A9-C8EB8691745E}"/>
              </a:ext>
            </a:extLst>
          </p:cNvPr>
          <p:cNvGraphicFramePr>
            <a:graphicFrameLocks/>
          </p:cNvGraphicFramePr>
          <p:nvPr/>
        </p:nvGraphicFramePr>
        <p:xfrm>
          <a:off x="4898831" y="1194603"/>
          <a:ext cx="2304256" cy="2234397"/>
        </p:xfrm>
        <a:graphic>
          <a:graphicData uri="http://schemas.openxmlformats.org/drawingml/2006/chart">
            <c:chart xmlns:c="http://schemas.openxmlformats.org/drawingml/2006/chart" xmlns:r="http://schemas.openxmlformats.org/officeDocument/2006/relationships" r:id="rId2"/>
          </a:graphicData>
        </a:graphic>
      </p:graphicFrame>
      <p:sp>
        <p:nvSpPr>
          <p:cNvPr id="7" name="テキスト ボックス 57">
            <a:extLst>
              <a:ext uri="{FF2B5EF4-FFF2-40B4-BE49-F238E27FC236}">
                <a16:creationId xmlns:a16="http://schemas.microsoft.com/office/drawing/2014/main" id="{1573A9D8-6251-762F-0656-8936BDE75780}"/>
              </a:ext>
            </a:extLst>
          </p:cNvPr>
          <p:cNvSpPr txBox="1">
            <a:spLocks noChangeArrowheads="1"/>
          </p:cNvSpPr>
          <p:nvPr/>
        </p:nvSpPr>
        <p:spPr bwMode="auto">
          <a:xfrm>
            <a:off x="1965845" y="3486195"/>
            <a:ext cx="33890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defTabSz="457200"/>
            <a:r>
              <a:rPr lang="ja-JP" altLang="en-US" sz="1200" dirty="0">
                <a:solidFill>
                  <a:prstClr val="black"/>
                </a:solidFill>
                <a:latin typeface="Meiryo UI" panose="020B0604030504040204" pitchFamily="50" charset="-128"/>
                <a:ea typeface="Meiryo UI" panose="020B0604030504040204" pitchFamily="50" charset="-128"/>
              </a:rPr>
              <a:t>＊市販アパタイトは、</a:t>
            </a:r>
            <a:r>
              <a:rPr lang="en-US" altLang="ja-JP" sz="1200" dirty="0">
                <a:solidFill>
                  <a:prstClr val="black"/>
                </a:solidFill>
                <a:latin typeface="Meiryo UI" panose="020B0604030504040204" pitchFamily="50" charset="-128"/>
                <a:ea typeface="Meiryo UI" panose="020B0604030504040204" pitchFamily="50" charset="-128"/>
              </a:rPr>
              <a:t>W</a:t>
            </a:r>
            <a:r>
              <a:rPr lang="ja-JP" altLang="en-US" sz="1200" dirty="0">
                <a:solidFill>
                  <a:prstClr val="black"/>
                </a:solidFill>
                <a:latin typeface="Meiryo UI" panose="020B0604030504040204" pitchFamily="50" charset="-128"/>
                <a:ea typeface="Meiryo UI" panose="020B0604030504040204" pitchFamily="50" charset="-128"/>
              </a:rPr>
              <a:t>社の鉱物</a:t>
            </a:r>
            <a:r>
              <a:rPr lang="en-US" altLang="ja-JP" sz="1200" dirty="0">
                <a:solidFill>
                  <a:prstClr val="black"/>
                </a:solidFill>
                <a:latin typeface="Meiryo UI" panose="020B0604030504040204" pitchFamily="50" charset="-128"/>
                <a:ea typeface="Meiryo UI" panose="020B0604030504040204" pitchFamily="50" charset="-128"/>
              </a:rPr>
              <a:t>Ca</a:t>
            </a:r>
            <a:r>
              <a:rPr lang="ja-JP" altLang="en-US" sz="1200" dirty="0">
                <a:solidFill>
                  <a:prstClr val="black"/>
                </a:solidFill>
                <a:latin typeface="Meiryo UI" panose="020B0604030504040204" pitchFamily="50" charset="-128"/>
                <a:ea typeface="Meiryo UI" panose="020B0604030504040204" pitchFamily="50" charset="-128"/>
              </a:rPr>
              <a:t>由来のアパタイト</a:t>
            </a:r>
          </a:p>
        </p:txBody>
      </p:sp>
      <p:sp>
        <p:nvSpPr>
          <p:cNvPr id="9" name="テキスト ボックス 2">
            <a:extLst>
              <a:ext uri="{FF2B5EF4-FFF2-40B4-BE49-F238E27FC236}">
                <a16:creationId xmlns:a16="http://schemas.microsoft.com/office/drawing/2014/main" id="{EC1DF025-6FDA-6E98-FCD0-046EBBA0A3F0}"/>
              </a:ext>
            </a:extLst>
          </p:cNvPr>
          <p:cNvSpPr txBox="1">
            <a:spLocks noChangeArrowheads="1"/>
          </p:cNvSpPr>
          <p:nvPr/>
        </p:nvSpPr>
        <p:spPr bwMode="auto">
          <a:xfrm>
            <a:off x="7304728" y="1182710"/>
            <a:ext cx="3156934" cy="148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a:lnSpc>
                <a:spcPts val="2200"/>
              </a:lnSpc>
            </a:pPr>
            <a:r>
              <a:rPr lang="ja-JP" altLang="en-US" sz="1400" dirty="0">
                <a:latin typeface="游ゴシック Medium" panose="020B0500000000000000" pitchFamily="50" charset="-128"/>
                <a:ea typeface="游ゴシック Medium" panose="020B0500000000000000" pitchFamily="50" charset="-128"/>
              </a:rPr>
              <a:t>アパタイトの生体親和性を擬似体液（</a:t>
            </a:r>
            <a:r>
              <a:rPr lang="en-US" altLang="ja-JP" sz="1400" dirty="0">
                <a:latin typeface="游ゴシック Medium" panose="020B0500000000000000" pitchFamily="50" charset="-128"/>
                <a:ea typeface="游ゴシック Medium" panose="020B0500000000000000" pitchFamily="50" charset="-128"/>
              </a:rPr>
              <a:t>SBF </a:t>
            </a:r>
            <a:r>
              <a:rPr lang="en-US" altLang="ja-JP" sz="1400" dirty="0" err="1">
                <a:latin typeface="游ゴシック Medium" panose="020B0500000000000000" pitchFamily="50" charset="-128"/>
                <a:ea typeface="游ゴシック Medium" panose="020B0500000000000000" pitchFamily="50" charset="-128"/>
              </a:rPr>
              <a:t>kokubo</a:t>
            </a:r>
            <a:r>
              <a:rPr lang="ja-JP" altLang="en-US" sz="1400" dirty="0">
                <a:latin typeface="游ゴシック Medium" panose="020B0500000000000000" pitchFamily="50" charset="-128"/>
                <a:ea typeface="游ゴシック Medium" panose="020B0500000000000000" pitchFamily="50" charset="-128"/>
              </a:rPr>
              <a:t>溶液</a:t>
            </a:r>
            <a:r>
              <a:rPr lang="en-US" altLang="ja-JP" sz="1400" dirty="0">
                <a:latin typeface="游ゴシック Medium" panose="020B0500000000000000" pitchFamily="50" charset="-128"/>
                <a:ea typeface="游ゴシック Medium" panose="020B0500000000000000" pitchFamily="50" charset="-128"/>
              </a:rPr>
              <a:t>)</a:t>
            </a:r>
            <a:r>
              <a:rPr lang="ja-JP" altLang="en-US" sz="1400" dirty="0">
                <a:latin typeface="游ゴシック Medium" panose="020B0500000000000000" pitchFamily="50" charset="-128"/>
                <a:ea typeface="游ゴシック Medium" panose="020B0500000000000000" pitchFamily="50" charset="-128"/>
              </a:rPr>
              <a:t>に</a:t>
            </a:r>
            <a:r>
              <a:rPr lang="en-US" altLang="ja-JP" sz="1400" dirty="0">
                <a:latin typeface="游ゴシック Medium" panose="020B0500000000000000" pitchFamily="50" charset="-128"/>
                <a:ea typeface="游ゴシック Medium" panose="020B0500000000000000" pitchFamily="50" charset="-128"/>
              </a:rPr>
              <a:t>7</a:t>
            </a:r>
            <a:r>
              <a:rPr lang="ja-JP" altLang="en-US" sz="1400" dirty="0">
                <a:latin typeface="游ゴシック Medium" panose="020B0500000000000000" pitchFamily="50" charset="-128"/>
                <a:ea typeface="游ゴシック Medium" panose="020B0500000000000000" pitchFamily="50" charset="-128"/>
              </a:rPr>
              <a:t>日間浸漬した質量の増減から評価したところ、</a:t>
            </a:r>
            <a:r>
              <a:rPr lang="ja-JP" altLang="en-US" sz="1400" b="1" dirty="0">
                <a:latin typeface="游ゴシック Medium" panose="020B0500000000000000" pitchFamily="50" charset="-128"/>
                <a:ea typeface="游ゴシック Medium" panose="020B0500000000000000" pitchFamily="50" charset="-128"/>
              </a:rPr>
              <a:t>ホタテ貝殻由来ハイドロキシアパタイト</a:t>
            </a:r>
            <a:r>
              <a:rPr lang="ja-JP" altLang="en-US" sz="1400" dirty="0">
                <a:latin typeface="游ゴシック Medium" panose="020B0500000000000000" pitchFamily="50" charset="-128"/>
                <a:ea typeface="游ゴシック Medium" panose="020B0500000000000000" pitchFamily="50" charset="-128"/>
              </a:rPr>
              <a:t>は市販アパタイト*の</a:t>
            </a:r>
            <a:r>
              <a:rPr lang="ja-JP" altLang="en-US" sz="1400" b="1" dirty="0">
                <a:solidFill>
                  <a:srgbClr val="C00000"/>
                </a:solidFill>
                <a:latin typeface="游ゴシック Medium" panose="020B0500000000000000" pitchFamily="50" charset="-128"/>
                <a:ea typeface="游ゴシック Medium" panose="020B0500000000000000" pitchFamily="50" charset="-128"/>
              </a:rPr>
              <a:t>約</a:t>
            </a:r>
            <a:r>
              <a:rPr lang="en-US" altLang="ja-JP" sz="1400" b="1" dirty="0">
                <a:solidFill>
                  <a:srgbClr val="C00000"/>
                </a:solidFill>
                <a:latin typeface="游ゴシック Medium" panose="020B0500000000000000" pitchFamily="50" charset="-128"/>
                <a:ea typeface="游ゴシック Medium" panose="020B0500000000000000" pitchFamily="50" charset="-128"/>
              </a:rPr>
              <a:t>2</a:t>
            </a:r>
            <a:r>
              <a:rPr lang="ja-JP" altLang="en-US" sz="1400" b="1" dirty="0">
                <a:solidFill>
                  <a:srgbClr val="C00000"/>
                </a:solidFill>
                <a:latin typeface="游ゴシック Medium" panose="020B0500000000000000" pitchFamily="50" charset="-128"/>
                <a:ea typeface="游ゴシック Medium" panose="020B0500000000000000" pitchFamily="50" charset="-128"/>
              </a:rPr>
              <a:t>倍</a:t>
            </a:r>
            <a:r>
              <a:rPr lang="ja-JP" altLang="en-US" sz="1400" dirty="0">
                <a:latin typeface="游ゴシック Medium" panose="020B0500000000000000" pitchFamily="50" charset="-128"/>
                <a:ea typeface="游ゴシック Medium" panose="020B0500000000000000" pitchFamily="50" charset="-128"/>
              </a:rPr>
              <a:t>でした。</a:t>
            </a:r>
          </a:p>
        </p:txBody>
      </p:sp>
      <p:sp>
        <p:nvSpPr>
          <p:cNvPr id="10" name="テキスト ボックス 3">
            <a:extLst>
              <a:ext uri="{FF2B5EF4-FFF2-40B4-BE49-F238E27FC236}">
                <a16:creationId xmlns:a16="http://schemas.microsoft.com/office/drawing/2014/main" id="{0DEB9263-374D-37E8-530A-226E598A7B1D}"/>
              </a:ext>
            </a:extLst>
          </p:cNvPr>
          <p:cNvSpPr txBox="1">
            <a:spLocks noChangeArrowheads="1"/>
          </p:cNvSpPr>
          <p:nvPr/>
        </p:nvSpPr>
        <p:spPr bwMode="auto">
          <a:xfrm>
            <a:off x="7385475" y="2709048"/>
            <a:ext cx="29656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defTabSz="457200"/>
            <a:r>
              <a:rPr lang="ja-JP" altLang="ja-JP" sz="1200" dirty="0">
                <a:solidFill>
                  <a:prstClr val="black"/>
                </a:solidFill>
                <a:latin typeface="游ゴシック" panose="020B0400000000000000" pitchFamily="50" charset="-128"/>
                <a:ea typeface="游ゴシック" panose="020B0400000000000000" pitchFamily="50" charset="-128"/>
              </a:rPr>
              <a:t>この評価方法は新エネルギー・産業技術総合開発機構の委託事業「生体用ファインセラミックスの試験評価方法の標準化｣（</a:t>
            </a:r>
            <a:r>
              <a:rPr lang="en-US" altLang="ja-JP" sz="1200" dirty="0">
                <a:solidFill>
                  <a:prstClr val="black"/>
                </a:solidFill>
                <a:latin typeface="游ゴシック" panose="020B0400000000000000" pitchFamily="50" charset="-128"/>
                <a:ea typeface="游ゴシック" panose="020B0400000000000000" pitchFamily="50" charset="-128"/>
              </a:rPr>
              <a:t>H11</a:t>
            </a:r>
            <a:r>
              <a:rPr lang="ja-JP" altLang="ja-JP" sz="1200" dirty="0">
                <a:solidFill>
                  <a:prstClr val="black"/>
                </a:solidFill>
                <a:latin typeface="游ゴシック" panose="020B0400000000000000" pitchFamily="50" charset="-128"/>
                <a:ea typeface="游ゴシック" panose="020B0400000000000000" pitchFamily="50" charset="-128"/>
              </a:rPr>
              <a:t>～</a:t>
            </a:r>
            <a:r>
              <a:rPr lang="en-US" altLang="ja-JP" sz="1200" dirty="0">
                <a:solidFill>
                  <a:prstClr val="black"/>
                </a:solidFill>
                <a:latin typeface="游ゴシック" panose="020B0400000000000000" pitchFamily="50" charset="-128"/>
                <a:ea typeface="游ゴシック" panose="020B0400000000000000" pitchFamily="50" charset="-128"/>
              </a:rPr>
              <a:t>13</a:t>
            </a:r>
            <a:r>
              <a:rPr lang="ja-JP" altLang="ja-JP" sz="1200" dirty="0">
                <a:solidFill>
                  <a:prstClr val="black"/>
                </a:solidFill>
                <a:latin typeface="游ゴシック" panose="020B0400000000000000" pitchFamily="50" charset="-128"/>
                <a:ea typeface="游ゴシック" panose="020B0400000000000000" pitchFamily="50" charset="-128"/>
              </a:rPr>
              <a:t>年度）に</a:t>
            </a:r>
            <a:r>
              <a:rPr lang="ja-JP" altLang="en-US" sz="1200" dirty="0">
                <a:solidFill>
                  <a:prstClr val="black"/>
                </a:solidFill>
                <a:latin typeface="游ゴシック" panose="020B0400000000000000" pitchFamily="50" charset="-128"/>
                <a:ea typeface="游ゴシック" panose="020B0400000000000000" pitchFamily="50" charset="-128"/>
              </a:rPr>
              <a:t>基づいて実施</a:t>
            </a:r>
          </a:p>
        </p:txBody>
      </p:sp>
      <p:sp>
        <p:nvSpPr>
          <p:cNvPr id="12" name="テキスト ボックス 11">
            <a:extLst>
              <a:ext uri="{FF2B5EF4-FFF2-40B4-BE49-F238E27FC236}">
                <a16:creationId xmlns:a16="http://schemas.microsoft.com/office/drawing/2014/main" id="{8014B8E5-9A4D-19AB-6F75-9EF29BEAE670}"/>
              </a:ext>
            </a:extLst>
          </p:cNvPr>
          <p:cNvSpPr txBox="1"/>
          <p:nvPr/>
        </p:nvSpPr>
        <p:spPr>
          <a:xfrm>
            <a:off x="1965845" y="3849890"/>
            <a:ext cx="2954655" cy="369332"/>
          </a:xfrm>
          <a:prstGeom prst="rect">
            <a:avLst/>
          </a:prstGeom>
          <a:noFill/>
        </p:spPr>
        <p:txBody>
          <a:bodyPr wrap="none" rtlCol="0">
            <a:spAutoFit/>
          </a:bodyPr>
          <a:lstStyle/>
          <a:p>
            <a:r>
              <a:rPr lang="ja-JP" altLang="en-US" dirty="0">
                <a:latin typeface="游ゴシック Medium" panose="020B0500000000000000" pitchFamily="50" charset="-128"/>
                <a:ea typeface="游ゴシック Medium" panose="020B0500000000000000" pitchFamily="50" charset="-128"/>
              </a:rPr>
              <a:t>各元素の生体反応への影響</a:t>
            </a:r>
          </a:p>
        </p:txBody>
      </p:sp>
      <p:graphicFrame>
        <p:nvGraphicFramePr>
          <p:cNvPr id="13" name="表 13">
            <a:extLst>
              <a:ext uri="{FF2B5EF4-FFF2-40B4-BE49-F238E27FC236}">
                <a16:creationId xmlns:a16="http://schemas.microsoft.com/office/drawing/2014/main" id="{7B6E9259-48E3-AEFB-0D83-509F923B106A}"/>
              </a:ext>
            </a:extLst>
          </p:cNvPr>
          <p:cNvGraphicFramePr>
            <a:graphicFrameLocks noGrp="1"/>
          </p:cNvGraphicFramePr>
          <p:nvPr/>
        </p:nvGraphicFramePr>
        <p:xfrm>
          <a:off x="1989001" y="4219222"/>
          <a:ext cx="8362141" cy="2026920"/>
        </p:xfrm>
        <a:graphic>
          <a:graphicData uri="http://schemas.openxmlformats.org/drawingml/2006/table">
            <a:tbl>
              <a:tblPr firstRow="1" bandRow="1">
                <a:tableStyleId>{5C22544A-7EE6-4342-B048-85BDC9FD1C3A}</a:tableStyleId>
              </a:tblPr>
              <a:tblGrid>
                <a:gridCol w="2125709">
                  <a:extLst>
                    <a:ext uri="{9D8B030D-6E8A-4147-A177-3AD203B41FA5}">
                      <a16:colId xmlns:a16="http://schemas.microsoft.com/office/drawing/2014/main" val="3811342135"/>
                    </a:ext>
                  </a:extLst>
                </a:gridCol>
                <a:gridCol w="6236432">
                  <a:extLst>
                    <a:ext uri="{9D8B030D-6E8A-4147-A177-3AD203B41FA5}">
                      <a16:colId xmlns:a16="http://schemas.microsoft.com/office/drawing/2014/main" val="3413845469"/>
                    </a:ext>
                  </a:extLst>
                </a:gridCol>
              </a:tblGrid>
              <a:tr h="370840">
                <a:tc>
                  <a:txBody>
                    <a:bodyPr/>
                    <a:lstStyle/>
                    <a:p>
                      <a:pPr algn="ctr"/>
                      <a:r>
                        <a:rPr kumimoji="1" lang="ja-JP" altLang="en-US" sz="1200" dirty="0">
                          <a:latin typeface="游ゴシック Medium" panose="020B0500000000000000" pitchFamily="50" charset="-128"/>
                          <a:ea typeface="游ゴシック Medium" panose="020B0500000000000000" pitchFamily="50" charset="-128"/>
                        </a:rPr>
                        <a:t>元素</a:t>
                      </a:r>
                    </a:p>
                  </a:txBody>
                  <a:tcPr anchor="ctr"/>
                </a:tc>
                <a:tc>
                  <a:txBody>
                    <a:bodyPr/>
                    <a:lstStyle/>
                    <a:p>
                      <a:pPr algn="ctr"/>
                      <a:r>
                        <a:rPr kumimoji="1" lang="ja-JP" altLang="en-US" sz="1200" dirty="0">
                          <a:latin typeface="游ゴシック Medium" panose="020B0500000000000000" pitchFamily="50" charset="-128"/>
                          <a:ea typeface="游ゴシック Medium" panose="020B0500000000000000" pitchFamily="50" charset="-128"/>
                        </a:rPr>
                        <a:t>作用</a:t>
                      </a:r>
                    </a:p>
                  </a:txBody>
                  <a:tcPr anchor="ctr"/>
                </a:tc>
                <a:extLst>
                  <a:ext uri="{0D108BD9-81ED-4DB2-BD59-A6C34878D82A}">
                    <a16:rowId xmlns:a16="http://schemas.microsoft.com/office/drawing/2014/main" val="785395110"/>
                  </a:ext>
                </a:extLst>
              </a:tr>
              <a:tr h="370840">
                <a:tc>
                  <a:txBody>
                    <a:bodyPr/>
                    <a:lstStyle/>
                    <a:p>
                      <a:pPr algn="ctr"/>
                      <a:r>
                        <a:rPr kumimoji="1" lang="ja-JP" altLang="en-US" sz="1200" dirty="0">
                          <a:latin typeface="游ゴシック Medium" panose="020B0500000000000000" pitchFamily="50" charset="-128"/>
                          <a:ea typeface="游ゴシック Medium" panose="020B0500000000000000" pitchFamily="50" charset="-128"/>
                        </a:rPr>
                        <a:t>マグネシウム（</a:t>
                      </a:r>
                      <a:r>
                        <a:rPr kumimoji="1" lang="en-US" altLang="ja-JP" sz="1200" dirty="0">
                          <a:latin typeface="游ゴシック Medium" panose="020B0500000000000000" pitchFamily="50" charset="-128"/>
                          <a:ea typeface="游ゴシック Medium" panose="020B0500000000000000" pitchFamily="50" charset="-128"/>
                        </a:rPr>
                        <a:t>Mg</a:t>
                      </a:r>
                      <a:r>
                        <a:rPr kumimoji="1" lang="ja-JP" altLang="en-US" sz="1200" dirty="0">
                          <a:latin typeface="游ゴシック Medium" panose="020B0500000000000000" pitchFamily="50" charset="-128"/>
                          <a:ea typeface="游ゴシック Medium" panose="020B0500000000000000" pitchFamily="50" charset="-128"/>
                        </a:rPr>
                        <a:t>）</a:t>
                      </a:r>
                    </a:p>
                  </a:txBody>
                  <a:tcPr anchor="ctr"/>
                </a:tc>
                <a:tc>
                  <a:txBody>
                    <a:bodyPr/>
                    <a:lstStyle/>
                    <a:p>
                      <a:r>
                        <a:rPr kumimoji="1" lang="ja-JP" altLang="en-US" sz="1200" dirty="0">
                          <a:latin typeface="游ゴシック Medium" panose="020B0500000000000000" pitchFamily="50" charset="-128"/>
                          <a:ea typeface="游ゴシック Medium" panose="020B0500000000000000" pitchFamily="50" charset="-128"/>
                        </a:rPr>
                        <a:t>・骨芽細胞や破骨細胞を活性化し、骨成長（骨形成）を促進</a:t>
                      </a:r>
                      <a:endParaRPr kumimoji="1" lang="en-US" altLang="ja-JP" sz="1200" dirty="0">
                        <a:latin typeface="游ゴシック Medium" panose="020B0500000000000000" pitchFamily="50" charset="-128"/>
                        <a:ea typeface="游ゴシック Medium" panose="020B0500000000000000" pitchFamily="50" charset="-128"/>
                      </a:endParaRPr>
                    </a:p>
                    <a:p>
                      <a:r>
                        <a:rPr kumimoji="1" lang="ja-JP" altLang="en-US" sz="1200" dirty="0">
                          <a:latin typeface="游ゴシック Medium" panose="020B0500000000000000" pitchFamily="50" charset="-128"/>
                          <a:ea typeface="游ゴシック Medium" panose="020B0500000000000000" pitchFamily="50" charset="-128"/>
                        </a:rPr>
                        <a:t>・アパタイトの核形成や核成長（再石灰化）を促進</a:t>
                      </a:r>
                    </a:p>
                  </a:txBody>
                  <a:tcPr anchor="ctr"/>
                </a:tc>
                <a:extLst>
                  <a:ext uri="{0D108BD9-81ED-4DB2-BD59-A6C34878D82A}">
                    <a16:rowId xmlns:a16="http://schemas.microsoft.com/office/drawing/2014/main" val="319259747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游ゴシック Medium" panose="020B0500000000000000" pitchFamily="50" charset="-128"/>
                          <a:ea typeface="游ゴシック Medium" panose="020B0500000000000000" pitchFamily="50" charset="-128"/>
                        </a:rPr>
                        <a:t>ナトリウム（</a:t>
                      </a:r>
                      <a:r>
                        <a:rPr kumimoji="1" lang="en-US" altLang="ja-JP" sz="1200" dirty="0">
                          <a:latin typeface="游ゴシック Medium" panose="020B0500000000000000" pitchFamily="50" charset="-128"/>
                          <a:ea typeface="游ゴシック Medium" panose="020B0500000000000000" pitchFamily="50" charset="-128"/>
                        </a:rPr>
                        <a:t>Na</a:t>
                      </a:r>
                      <a:r>
                        <a:rPr kumimoji="1" lang="ja-JP" altLang="en-US" sz="1200" dirty="0">
                          <a:latin typeface="游ゴシック Medium" panose="020B0500000000000000" pitchFamily="50" charset="-128"/>
                          <a:ea typeface="游ゴシック Medium" panose="020B0500000000000000" pitchFamily="50" charset="-128"/>
                        </a:rPr>
                        <a:t>）</a:t>
                      </a:r>
                    </a:p>
                  </a:txBody>
                  <a:tcPr anchor="ctr"/>
                </a:tc>
                <a:tc>
                  <a:txBody>
                    <a:bodyPr/>
                    <a:lstStyle/>
                    <a:p>
                      <a:r>
                        <a:rPr kumimoji="1" lang="ja-JP" altLang="en-US" sz="1200" dirty="0">
                          <a:latin typeface="游ゴシック Medium" panose="020B0500000000000000" pitchFamily="50" charset="-128"/>
                          <a:ea typeface="游ゴシック Medium" panose="020B0500000000000000" pitchFamily="50" charset="-128"/>
                        </a:rPr>
                        <a:t>骨代謝や再吸収プロセス、細胞接着に関与</a:t>
                      </a:r>
                    </a:p>
                  </a:txBody>
                  <a:tcPr anchor="ctr"/>
                </a:tc>
                <a:extLst>
                  <a:ext uri="{0D108BD9-81ED-4DB2-BD59-A6C34878D82A}">
                    <a16:rowId xmlns:a16="http://schemas.microsoft.com/office/drawing/2014/main" val="2681833169"/>
                  </a:ext>
                </a:extLst>
              </a:tr>
              <a:tr h="370840">
                <a:tc>
                  <a:txBody>
                    <a:bodyPr/>
                    <a:lstStyle/>
                    <a:p>
                      <a:pPr algn="ctr"/>
                      <a:r>
                        <a:rPr kumimoji="1" lang="ja-JP" altLang="en-US" sz="1200" dirty="0">
                          <a:latin typeface="游ゴシック Medium" panose="020B0500000000000000" pitchFamily="50" charset="-128"/>
                          <a:ea typeface="游ゴシック Medium" panose="020B0500000000000000" pitchFamily="50" charset="-128"/>
                        </a:rPr>
                        <a:t>カリウム（</a:t>
                      </a:r>
                      <a:r>
                        <a:rPr kumimoji="1" lang="en-US" altLang="ja-JP" sz="1200" dirty="0">
                          <a:latin typeface="游ゴシック Medium" panose="020B0500000000000000" pitchFamily="50" charset="-128"/>
                          <a:ea typeface="游ゴシック Medium" panose="020B0500000000000000" pitchFamily="50" charset="-128"/>
                        </a:rPr>
                        <a:t>K)</a:t>
                      </a:r>
                      <a:endParaRPr kumimoji="1" lang="ja-JP" altLang="en-US" sz="1200" dirty="0">
                        <a:latin typeface="游ゴシック Medium" panose="020B0500000000000000" pitchFamily="50" charset="-128"/>
                        <a:ea typeface="游ゴシック Medium" panose="020B0500000000000000" pitchFamily="50" charset="-128"/>
                      </a:endParaRPr>
                    </a:p>
                  </a:txBody>
                  <a:tcPr anchor="ctr"/>
                </a:tc>
                <a:tc>
                  <a:txBody>
                    <a:bodyPr/>
                    <a:lstStyle/>
                    <a:p>
                      <a:r>
                        <a:rPr kumimoji="0" lang="ja-JP" altLang="en-US" sz="1200" b="0" i="0" u="none" strike="noStrike" kern="0" cap="none" spc="0" normalizeH="0" baseline="0" noProof="0" dirty="0">
                          <a:ln>
                            <a:noFill/>
                          </a:ln>
                          <a:solidFill>
                            <a:prstClr val="black"/>
                          </a:solidFill>
                          <a:effectLst/>
                          <a:uLnTx/>
                          <a:uFillTx/>
                          <a:latin typeface="游ゴシック Medium" panose="020B0500000000000000" pitchFamily="50" charset="-128"/>
                          <a:ea typeface="游ゴシック Medium" panose="020B0500000000000000" pitchFamily="50" charset="-128"/>
                        </a:rPr>
                        <a:t>骨生成時のアパタイト核形成に関与</a:t>
                      </a:r>
                      <a:r>
                        <a:rPr kumimoji="0" lang="en-US" altLang="ja-JP" sz="1200" b="0" i="0" u="none" strike="noStrike" kern="0" cap="none" spc="0" normalizeH="0" baseline="0" noProof="0" dirty="0">
                          <a:ln>
                            <a:noFill/>
                          </a:ln>
                          <a:solidFill>
                            <a:prstClr val="black"/>
                          </a:solidFill>
                          <a:effectLst/>
                          <a:uLnTx/>
                          <a:uFillTx/>
                          <a:latin typeface="游ゴシック Medium" panose="020B0500000000000000" pitchFamily="50" charset="-128"/>
                          <a:ea typeface="游ゴシック Medium" panose="020B0500000000000000" pitchFamily="50" charset="-128"/>
                        </a:rPr>
                        <a:t> </a:t>
                      </a:r>
                      <a:endParaRPr kumimoji="1" lang="ja-JP" altLang="en-US" sz="1200" dirty="0">
                        <a:latin typeface="游ゴシック Medium" panose="020B0500000000000000" pitchFamily="50" charset="-128"/>
                        <a:ea typeface="游ゴシック Medium" panose="020B0500000000000000" pitchFamily="50" charset="-128"/>
                      </a:endParaRPr>
                    </a:p>
                  </a:txBody>
                  <a:tcPr anchor="ctr"/>
                </a:tc>
                <a:extLst>
                  <a:ext uri="{0D108BD9-81ED-4DB2-BD59-A6C34878D82A}">
                    <a16:rowId xmlns:a16="http://schemas.microsoft.com/office/drawing/2014/main" val="1860613809"/>
                  </a:ext>
                </a:extLst>
              </a:tr>
              <a:tr h="370840">
                <a:tc>
                  <a:txBody>
                    <a:bodyPr/>
                    <a:lstStyle/>
                    <a:p>
                      <a:pPr algn="ctr"/>
                      <a:r>
                        <a:rPr kumimoji="1" lang="ja-JP" altLang="en-US" sz="1200" dirty="0">
                          <a:latin typeface="游ゴシック Medium" panose="020B0500000000000000" pitchFamily="50" charset="-128"/>
                          <a:ea typeface="游ゴシック Medium" panose="020B0500000000000000" pitchFamily="50" charset="-128"/>
                        </a:rPr>
                        <a:t>ケイ素（</a:t>
                      </a:r>
                      <a:r>
                        <a:rPr kumimoji="1" lang="en-US" altLang="ja-JP" sz="1200" dirty="0">
                          <a:latin typeface="游ゴシック Medium" panose="020B0500000000000000" pitchFamily="50" charset="-128"/>
                          <a:ea typeface="游ゴシック Medium" panose="020B0500000000000000" pitchFamily="50" charset="-128"/>
                        </a:rPr>
                        <a:t>Si</a:t>
                      </a:r>
                      <a:r>
                        <a:rPr kumimoji="1" lang="ja-JP" altLang="en-US" sz="1200" dirty="0">
                          <a:latin typeface="游ゴシック Medium" panose="020B0500000000000000" pitchFamily="50" charset="-128"/>
                          <a:ea typeface="游ゴシック Medium" panose="020B0500000000000000" pitchFamily="50" charset="-128"/>
                        </a:rPr>
                        <a:t>）</a:t>
                      </a:r>
                    </a:p>
                  </a:txBody>
                  <a:tcPr anchor="ctr"/>
                </a:tc>
                <a:tc>
                  <a:txBody>
                    <a:bodyPr/>
                    <a:lstStyle/>
                    <a:p>
                      <a:r>
                        <a:rPr kumimoji="0" lang="ja-JP" altLang="en-US" sz="1200" b="0" i="0" u="none" strike="noStrike" kern="0" cap="none" spc="0" normalizeH="0" baseline="0" noProof="0" dirty="0">
                          <a:ln>
                            <a:noFill/>
                          </a:ln>
                          <a:solidFill>
                            <a:prstClr val="black"/>
                          </a:solidFill>
                          <a:effectLst/>
                          <a:uLnTx/>
                          <a:uFillTx/>
                          <a:latin typeface="游ゴシック Medium" panose="020B0500000000000000" pitchFamily="50" charset="-128"/>
                          <a:ea typeface="游ゴシック Medium" panose="020B0500000000000000" pitchFamily="50" charset="-128"/>
                          <a:cs typeface="+mn-cs"/>
                        </a:rPr>
                        <a:t>骨形成に関与する代謝機能に作用　　</a:t>
                      </a:r>
                      <a:endParaRPr kumimoji="0" lang="en-US" altLang="ja-JP" sz="1200" b="0" i="0" u="none" strike="noStrike" kern="0" cap="none" spc="0" normalizeH="0" baseline="0" noProof="0" dirty="0">
                        <a:ln>
                          <a:noFill/>
                        </a:ln>
                        <a:solidFill>
                          <a:prstClr val="black"/>
                        </a:solidFill>
                        <a:effectLst/>
                        <a:uLnTx/>
                        <a:uFillTx/>
                        <a:latin typeface="游ゴシック Medium" panose="020B0500000000000000" pitchFamily="50" charset="-128"/>
                        <a:ea typeface="游ゴシック Medium" panose="020B0500000000000000" pitchFamily="50" charset="-128"/>
                        <a:cs typeface="+mn-cs"/>
                      </a:endParaRPr>
                    </a:p>
                    <a:p>
                      <a:r>
                        <a:rPr kumimoji="0" lang="ja-JP" altLang="en-US" sz="1200" b="0" i="0" u="none" strike="noStrike" kern="0" cap="none" spc="0" normalizeH="0" baseline="0" noProof="0" dirty="0">
                          <a:ln>
                            <a:noFill/>
                          </a:ln>
                          <a:solidFill>
                            <a:prstClr val="black"/>
                          </a:solidFill>
                          <a:effectLst/>
                          <a:uLnTx/>
                          <a:uFillTx/>
                          <a:latin typeface="游ゴシック Medium" panose="020B0500000000000000" pitchFamily="50" charset="-128"/>
                          <a:ea typeface="游ゴシック Medium" panose="020B0500000000000000" pitchFamily="50" charset="-128"/>
                          <a:cs typeface="+mn-cs"/>
                        </a:rPr>
                        <a:t>骨細胞や結合細胞の発現に関与する代謝プロセスに関与　 </a:t>
                      </a:r>
                      <a:endParaRPr kumimoji="1" lang="ja-JP" altLang="en-US" sz="1200" dirty="0">
                        <a:latin typeface="游ゴシック Medium" panose="020B0500000000000000" pitchFamily="50" charset="-128"/>
                        <a:ea typeface="游ゴシック Medium" panose="020B0500000000000000" pitchFamily="50" charset="-128"/>
                      </a:endParaRPr>
                    </a:p>
                  </a:txBody>
                  <a:tcPr anchor="ctr"/>
                </a:tc>
                <a:extLst>
                  <a:ext uri="{0D108BD9-81ED-4DB2-BD59-A6C34878D82A}">
                    <a16:rowId xmlns:a16="http://schemas.microsoft.com/office/drawing/2014/main" val="4219879197"/>
                  </a:ext>
                </a:extLst>
              </a:tr>
            </a:tbl>
          </a:graphicData>
        </a:graphic>
      </p:graphicFrame>
    </p:spTree>
    <p:extLst>
      <p:ext uri="{BB962C8B-B14F-4D97-AF65-F5344CB8AC3E}">
        <p14:creationId xmlns:p14="http://schemas.microsoft.com/office/powerpoint/2010/main" val="1386006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10AAD7E8-CDBD-BD0A-1A54-4E0ECB067F0A}"/>
              </a:ext>
            </a:extLst>
          </p:cNvPr>
          <p:cNvSpPr/>
          <p:nvPr/>
        </p:nvSpPr>
        <p:spPr>
          <a:xfrm>
            <a:off x="1654812" y="1218914"/>
            <a:ext cx="5553480" cy="28209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5" name="図 4">
            <a:extLst>
              <a:ext uri="{FF2B5EF4-FFF2-40B4-BE49-F238E27FC236}">
                <a16:creationId xmlns:a16="http://schemas.microsoft.com/office/drawing/2014/main" id="{EA6967F2-32C1-729E-BDD4-E35A003D1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006" y="1542569"/>
            <a:ext cx="3793116" cy="2338862"/>
          </a:xfrm>
          <a:prstGeom prst="rect">
            <a:avLst/>
          </a:prstGeom>
        </p:spPr>
      </p:pic>
      <p:pic>
        <p:nvPicPr>
          <p:cNvPr id="9" name="図 8">
            <a:extLst>
              <a:ext uri="{FF2B5EF4-FFF2-40B4-BE49-F238E27FC236}">
                <a16:creationId xmlns:a16="http://schemas.microsoft.com/office/drawing/2014/main" id="{49619AC6-343D-96D7-5C9D-D628F1436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8157" y="1553544"/>
            <a:ext cx="1428596" cy="2036866"/>
          </a:xfrm>
          <a:prstGeom prst="rect">
            <a:avLst/>
          </a:prstGeom>
        </p:spPr>
      </p:pic>
      <p:sp>
        <p:nvSpPr>
          <p:cNvPr id="12" name="テキスト ボックス 11">
            <a:extLst>
              <a:ext uri="{FF2B5EF4-FFF2-40B4-BE49-F238E27FC236}">
                <a16:creationId xmlns:a16="http://schemas.microsoft.com/office/drawing/2014/main" id="{C36B89D0-919E-63C4-EB8E-8B42CE180564}"/>
              </a:ext>
            </a:extLst>
          </p:cNvPr>
          <p:cNvSpPr txBox="1"/>
          <p:nvPr/>
        </p:nvSpPr>
        <p:spPr>
          <a:xfrm>
            <a:off x="2639616" y="1234793"/>
            <a:ext cx="3595856" cy="307777"/>
          </a:xfrm>
          <a:prstGeom prst="rect">
            <a:avLst/>
          </a:prstGeom>
          <a:noFill/>
        </p:spPr>
        <p:txBody>
          <a:bodyPr wrap="none" rtlCol="0">
            <a:spAutoFit/>
          </a:bodyPr>
          <a:lstStyle/>
          <a:p>
            <a:r>
              <a:rPr lang="ja-JP" altLang="en-US" sz="1400" dirty="0"/>
              <a:t>ホタテ貝殻アパタイトパウダーの粒度分布</a:t>
            </a:r>
          </a:p>
        </p:txBody>
      </p:sp>
      <p:sp>
        <p:nvSpPr>
          <p:cNvPr id="13" name="テキスト ボックス 20">
            <a:extLst>
              <a:ext uri="{FF2B5EF4-FFF2-40B4-BE49-F238E27FC236}">
                <a16:creationId xmlns:a16="http://schemas.microsoft.com/office/drawing/2014/main" id="{38AD15CB-B6B9-DD22-8C9F-896DB04BF7B1}"/>
              </a:ext>
            </a:extLst>
          </p:cNvPr>
          <p:cNvSpPr txBox="1">
            <a:spLocks noChangeArrowheads="1"/>
          </p:cNvSpPr>
          <p:nvPr/>
        </p:nvSpPr>
        <p:spPr bwMode="auto">
          <a:xfrm>
            <a:off x="1343472" y="230504"/>
            <a:ext cx="8928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kumimoji="1" sz="2200">
                <a:solidFill>
                  <a:schemeClr val="tx1"/>
                </a:solidFill>
                <a:latin typeface="Arial" panose="020B0604020202020204" pitchFamily="34" charset="0"/>
                <a:ea typeface="ＭＳ Ｐゴシック" panose="020B0600070205080204" pitchFamily="50" charset="-128"/>
              </a:defRPr>
            </a:lvl1pPr>
            <a:lvl2pPr marL="742950" indent="-285750">
              <a:defRPr kumimoji="1" sz="2200">
                <a:solidFill>
                  <a:schemeClr val="tx1"/>
                </a:solidFill>
                <a:latin typeface="Arial" panose="020B0604020202020204" pitchFamily="34" charset="0"/>
                <a:ea typeface="ＭＳ Ｐゴシック" panose="020B0600070205080204" pitchFamily="50" charset="-128"/>
              </a:defRPr>
            </a:lvl2pPr>
            <a:lvl3pPr marL="1143000" indent="-228600">
              <a:defRPr kumimoji="1" sz="2200">
                <a:solidFill>
                  <a:schemeClr val="tx1"/>
                </a:solidFill>
                <a:latin typeface="Arial" panose="020B0604020202020204" pitchFamily="34" charset="0"/>
                <a:ea typeface="ＭＳ Ｐゴシック" panose="020B0600070205080204" pitchFamily="50" charset="-128"/>
              </a:defRPr>
            </a:lvl3pPr>
            <a:lvl4pPr marL="1600200" indent="-228600">
              <a:defRPr kumimoji="1" sz="2200">
                <a:solidFill>
                  <a:schemeClr val="tx1"/>
                </a:solidFill>
                <a:latin typeface="Arial" panose="020B0604020202020204" pitchFamily="34" charset="0"/>
                <a:ea typeface="ＭＳ Ｐゴシック" panose="020B0600070205080204" pitchFamily="50" charset="-128"/>
              </a:defRPr>
            </a:lvl4pPr>
            <a:lvl5pPr marL="2057400" indent="-228600">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200">
                <a:solidFill>
                  <a:schemeClr val="tx1"/>
                </a:solidFill>
                <a:latin typeface="Arial" panose="020B0604020202020204" pitchFamily="34" charset="0"/>
                <a:ea typeface="ＭＳ Ｐゴシック" panose="020B0600070205080204" pitchFamily="50" charset="-128"/>
              </a:defRPr>
            </a:lvl9pPr>
          </a:lstStyle>
          <a:p>
            <a:pPr marL="1082421" lvl="1" indent="-625221" defTabSz="1000354">
              <a:buFont typeface="Wingdings" panose="05000000000000000000" pitchFamily="2" charset="2"/>
              <a:buChar char="Ø"/>
            </a:pPr>
            <a:r>
              <a:rPr lang="ja-JP" altLang="en-US" sz="2400" b="1" dirty="0">
                <a:solidFill>
                  <a:srgbClr val="3D7AD3"/>
                </a:solidFill>
                <a:latin typeface="ＭＳ ゴシック" panose="020B0609070205080204" pitchFamily="49" charset="-128"/>
                <a:ea typeface="ＭＳ ゴシック" panose="020B0609070205080204" pitchFamily="49" charset="-128"/>
              </a:rPr>
              <a:t>ホタテ貝殻由来ハイドロキシアパタイトの特徴③　</a:t>
            </a:r>
            <a:endParaRPr lang="en-US" altLang="ja-JP" sz="2400" b="1" dirty="0">
              <a:solidFill>
                <a:srgbClr val="3D7AD3"/>
              </a:solidFill>
              <a:latin typeface="ＭＳ ゴシック" panose="020B0609070205080204" pitchFamily="49" charset="-128"/>
              <a:ea typeface="ＭＳ ゴシック" panose="020B0609070205080204" pitchFamily="49" charset="-128"/>
            </a:endParaRPr>
          </a:p>
        </p:txBody>
      </p:sp>
      <p:sp>
        <p:nvSpPr>
          <p:cNvPr id="14" name="テキスト ボックス 13">
            <a:extLst>
              <a:ext uri="{FF2B5EF4-FFF2-40B4-BE49-F238E27FC236}">
                <a16:creationId xmlns:a16="http://schemas.microsoft.com/office/drawing/2014/main" id="{00126FBB-7B39-2CAD-D8BA-FB50CAD46971}"/>
              </a:ext>
            </a:extLst>
          </p:cNvPr>
          <p:cNvSpPr txBox="1"/>
          <p:nvPr/>
        </p:nvSpPr>
        <p:spPr>
          <a:xfrm>
            <a:off x="1654812" y="770875"/>
            <a:ext cx="8818440" cy="369332"/>
          </a:xfrm>
          <a:prstGeom prst="rect">
            <a:avLst/>
          </a:prstGeom>
          <a:noFill/>
        </p:spPr>
        <p:txBody>
          <a:bodyPr wrap="none" rtlCol="0">
            <a:spAutoFit/>
          </a:bodyPr>
          <a:lstStyle/>
          <a:p>
            <a:r>
              <a:rPr lang="ja-JP" altLang="en-US" b="1" dirty="0">
                <a:solidFill>
                  <a:schemeClr val="bg2">
                    <a:lumMod val="50000"/>
                  </a:schemeClr>
                </a:solidFill>
                <a:latin typeface="游ゴシック Medium" panose="020B0500000000000000" pitchFamily="50" charset="-128"/>
                <a:ea typeface="游ゴシック Medium" panose="020B0500000000000000" pitchFamily="50" charset="-128"/>
              </a:rPr>
              <a:t>微小結晶</a:t>
            </a:r>
            <a:r>
              <a:rPr lang="ja-JP" altLang="en-US" dirty="0">
                <a:solidFill>
                  <a:schemeClr val="bg2">
                    <a:lumMod val="50000"/>
                  </a:schemeClr>
                </a:solidFill>
                <a:latin typeface="游ゴシック Medium" panose="020B0500000000000000" pitchFamily="50" charset="-128"/>
                <a:ea typeface="游ゴシック Medium" panose="020B0500000000000000" pitchFamily="50" charset="-128"/>
              </a:rPr>
              <a:t>：</a:t>
            </a:r>
            <a:r>
              <a:rPr lang="ja-JP" altLang="en-US" sz="1400" dirty="0">
                <a:latin typeface="游ゴシック Medium" panose="020B0500000000000000" pitchFamily="50" charset="-128"/>
                <a:ea typeface="游ゴシック Medium" panose="020B0500000000000000" pitchFamily="50" charset="-128"/>
              </a:rPr>
              <a:t>ホタテアパタイトは</a:t>
            </a:r>
            <a:r>
              <a:rPr lang="en-US" altLang="ja-JP" sz="1400" dirty="0">
                <a:latin typeface="游ゴシック Medium" panose="020B0500000000000000" pitchFamily="50" charset="-128"/>
                <a:ea typeface="游ゴシック Medium" panose="020B0500000000000000" pitchFamily="50" charset="-128"/>
              </a:rPr>
              <a:t>20</a:t>
            </a:r>
            <a:r>
              <a:rPr lang="ja-JP" altLang="en-US" sz="1400" dirty="0">
                <a:latin typeface="游ゴシック Medium" panose="020B0500000000000000" pitchFamily="50" charset="-128"/>
                <a:ea typeface="游ゴシック Medium" panose="020B0500000000000000" pitchFamily="50" charset="-128"/>
              </a:rPr>
              <a:t>～</a:t>
            </a:r>
            <a:r>
              <a:rPr lang="en-US" altLang="ja-JP" sz="1400" dirty="0">
                <a:latin typeface="游ゴシック Medium" panose="020B0500000000000000" pitchFamily="50" charset="-128"/>
                <a:ea typeface="游ゴシック Medium" panose="020B0500000000000000" pitchFamily="50" charset="-128"/>
              </a:rPr>
              <a:t>50</a:t>
            </a:r>
            <a:r>
              <a:rPr lang="ja-JP" altLang="en-US" sz="1400" dirty="0">
                <a:latin typeface="游ゴシック Medium" panose="020B0500000000000000" pitchFamily="50" charset="-128"/>
                <a:ea typeface="游ゴシック Medium" panose="020B0500000000000000" pitchFamily="50" charset="-128"/>
              </a:rPr>
              <a:t>ｎｍの非常に小さい一次結晶が凝集し、</a:t>
            </a:r>
            <a:r>
              <a:rPr lang="en-US" altLang="ja-JP" sz="1400" dirty="0">
                <a:latin typeface="游ゴシック Medium" panose="020B0500000000000000" pitchFamily="50" charset="-128"/>
                <a:ea typeface="游ゴシック Medium" panose="020B0500000000000000" pitchFamily="50" charset="-128"/>
              </a:rPr>
              <a:t>2</a:t>
            </a:r>
            <a:r>
              <a:rPr lang="ja-JP" altLang="en-US" sz="1400" dirty="0">
                <a:latin typeface="游ゴシック Medium" panose="020B0500000000000000" pitchFamily="50" charset="-128"/>
                <a:ea typeface="游ゴシック Medium" panose="020B0500000000000000" pitchFamily="50" charset="-128"/>
              </a:rPr>
              <a:t>次粒子を作っています。</a:t>
            </a:r>
          </a:p>
        </p:txBody>
      </p:sp>
      <p:sp>
        <p:nvSpPr>
          <p:cNvPr id="15" name="テキスト ボックス 14">
            <a:extLst>
              <a:ext uri="{FF2B5EF4-FFF2-40B4-BE49-F238E27FC236}">
                <a16:creationId xmlns:a16="http://schemas.microsoft.com/office/drawing/2014/main" id="{EB8F2864-F9DA-F23D-8561-7D433A9D0BD6}"/>
              </a:ext>
            </a:extLst>
          </p:cNvPr>
          <p:cNvSpPr txBox="1"/>
          <p:nvPr/>
        </p:nvSpPr>
        <p:spPr>
          <a:xfrm>
            <a:off x="1742652" y="4227182"/>
            <a:ext cx="3226117" cy="2122697"/>
          </a:xfrm>
          <a:prstGeom prst="rect">
            <a:avLst/>
          </a:prstGeom>
          <a:noFill/>
        </p:spPr>
        <p:txBody>
          <a:bodyPr wrap="square">
            <a:spAutoFit/>
          </a:bodyPr>
          <a:lstStyle/>
          <a:p>
            <a:pPr>
              <a:lnSpc>
                <a:spcPts val="2000"/>
              </a:lnSpc>
            </a:pPr>
            <a:r>
              <a:rPr lang="ja-JP" altLang="en-US" sz="1100" dirty="0">
                <a:latin typeface="+mn-ea"/>
              </a:rPr>
              <a:t>　</a:t>
            </a:r>
            <a:r>
              <a:rPr lang="ja-JP" altLang="en-US" sz="1200" dirty="0">
                <a:latin typeface="游ゴシック Medium" panose="020B0500000000000000" pitchFamily="50" charset="-128"/>
                <a:ea typeface="游ゴシック Medium" panose="020B0500000000000000" pitchFamily="50" charset="-128"/>
              </a:rPr>
              <a:t>ホタテ貝殻由来ハイドロキシアパタイトの表記平均粒径は（２次粒子）</a:t>
            </a:r>
            <a:r>
              <a:rPr lang="en-US" altLang="ja-JP" sz="1200" dirty="0">
                <a:latin typeface="游ゴシック Medium" panose="020B0500000000000000" pitchFamily="50" charset="-128"/>
                <a:ea typeface="游ゴシック Medium" panose="020B0500000000000000" pitchFamily="50" charset="-128"/>
              </a:rPr>
              <a:t>5</a:t>
            </a:r>
            <a:r>
              <a:rPr lang="ja-JP" altLang="en-US" sz="1200" dirty="0">
                <a:latin typeface="游ゴシック Medium" panose="020B0500000000000000" pitchFamily="50" charset="-128"/>
                <a:ea typeface="游ゴシック Medium" panose="020B0500000000000000" pitchFamily="50" charset="-128"/>
              </a:rPr>
              <a:t>㎛ですが、１次粒子（</a:t>
            </a:r>
            <a:r>
              <a:rPr lang="en-US" altLang="ja-JP" sz="1200" dirty="0">
                <a:latin typeface="游ゴシック Medium" panose="020B0500000000000000" pitchFamily="50" charset="-128"/>
                <a:ea typeface="游ゴシック Medium" panose="020B0500000000000000" pitchFamily="50" charset="-128"/>
              </a:rPr>
              <a:t>20nm</a:t>
            </a:r>
            <a:r>
              <a:rPr lang="ja-JP" altLang="en-US" sz="1200" dirty="0">
                <a:latin typeface="游ゴシック Medium" panose="020B0500000000000000" pitchFamily="50" charset="-128"/>
                <a:ea typeface="游ゴシック Medium" panose="020B0500000000000000" pitchFamily="50" charset="-128"/>
              </a:rPr>
              <a:t>～</a:t>
            </a:r>
            <a:r>
              <a:rPr lang="en-US" altLang="ja-JP" sz="1200" dirty="0">
                <a:latin typeface="游ゴシック Medium" panose="020B0500000000000000" pitchFamily="50" charset="-128"/>
                <a:ea typeface="游ゴシック Medium" panose="020B0500000000000000" pitchFamily="50" charset="-128"/>
              </a:rPr>
              <a:t>50nm</a:t>
            </a:r>
            <a:r>
              <a:rPr lang="ja-JP" altLang="en-US" sz="1200" dirty="0">
                <a:latin typeface="游ゴシック Medium" panose="020B0500000000000000" pitchFamily="50" charset="-128"/>
                <a:ea typeface="游ゴシック Medium" panose="020B0500000000000000" pitchFamily="50" charset="-128"/>
              </a:rPr>
              <a:t>）が凝集している状態です。</a:t>
            </a:r>
            <a:endParaRPr lang="en-US" altLang="ja-JP" sz="1200" dirty="0">
              <a:latin typeface="游ゴシック Medium" panose="020B0500000000000000" pitchFamily="50" charset="-128"/>
              <a:ea typeface="游ゴシック Medium" panose="020B0500000000000000" pitchFamily="50" charset="-128"/>
            </a:endParaRPr>
          </a:p>
          <a:p>
            <a:pPr>
              <a:lnSpc>
                <a:spcPts val="2000"/>
              </a:lnSpc>
            </a:pPr>
            <a:r>
              <a:rPr lang="ja-JP" altLang="en-US" sz="1200" dirty="0">
                <a:latin typeface="游ゴシック Medium" panose="020B0500000000000000" pitchFamily="50" charset="-128"/>
                <a:ea typeface="游ゴシック Medium" panose="020B0500000000000000" pitchFamily="50" charset="-128"/>
              </a:rPr>
              <a:t>　微小結晶粒子であることから表面積が広くなり優れた吸着効果の一因となります。また、</a:t>
            </a:r>
            <a:r>
              <a:rPr lang="en-US" altLang="ja-JP" sz="1200" dirty="0">
                <a:latin typeface="游ゴシック Medium" panose="020B0500000000000000" pitchFamily="50" charset="-128"/>
                <a:ea typeface="游ゴシック Medium" panose="020B0500000000000000" pitchFamily="50" charset="-128"/>
              </a:rPr>
              <a:t>2</a:t>
            </a:r>
            <a:r>
              <a:rPr lang="ja-JP" altLang="en-US" sz="1200" dirty="0">
                <a:latin typeface="游ゴシック Medium" panose="020B0500000000000000" pitchFamily="50" charset="-128"/>
                <a:ea typeface="游ゴシック Medium" panose="020B0500000000000000" pitchFamily="50" charset="-128"/>
              </a:rPr>
              <a:t>次粒子は崩れやすく、細かい隙間まで入り込むことが出来ます。</a:t>
            </a:r>
          </a:p>
        </p:txBody>
      </p:sp>
      <p:pic>
        <p:nvPicPr>
          <p:cNvPr id="16" name="図 15">
            <a:extLst>
              <a:ext uri="{FF2B5EF4-FFF2-40B4-BE49-F238E27FC236}">
                <a16:creationId xmlns:a16="http://schemas.microsoft.com/office/drawing/2014/main" id="{908D6B66-1379-B39E-9E24-0A607DB5B2B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1000"/>
                    </a14:imgEffect>
                  </a14:imgLayer>
                </a14:imgProps>
              </a:ext>
            </a:extLst>
          </a:blip>
          <a:stretch>
            <a:fillRect/>
          </a:stretch>
        </p:blipFill>
        <p:spPr>
          <a:xfrm>
            <a:off x="5090073" y="4077072"/>
            <a:ext cx="2634069" cy="2187076"/>
          </a:xfrm>
          <a:prstGeom prst="rect">
            <a:avLst/>
          </a:prstGeom>
        </p:spPr>
      </p:pic>
      <p:pic>
        <p:nvPicPr>
          <p:cNvPr id="17" name="図 16">
            <a:extLst>
              <a:ext uri="{FF2B5EF4-FFF2-40B4-BE49-F238E27FC236}">
                <a16:creationId xmlns:a16="http://schemas.microsoft.com/office/drawing/2014/main" id="{4ADE409C-69B8-FE3E-5332-CD1030E18F3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4000"/>
                    </a14:imgEffect>
                  </a14:imgLayer>
                </a14:imgProps>
              </a:ext>
            </a:extLst>
          </a:blip>
          <a:stretch>
            <a:fillRect/>
          </a:stretch>
        </p:blipFill>
        <p:spPr>
          <a:xfrm>
            <a:off x="7791335" y="4086005"/>
            <a:ext cx="2658015" cy="2187076"/>
          </a:xfrm>
          <a:prstGeom prst="rect">
            <a:avLst/>
          </a:prstGeom>
        </p:spPr>
      </p:pic>
      <p:pic>
        <p:nvPicPr>
          <p:cNvPr id="21" name="図 20">
            <a:extLst>
              <a:ext uri="{FF2B5EF4-FFF2-40B4-BE49-F238E27FC236}">
                <a16:creationId xmlns:a16="http://schemas.microsoft.com/office/drawing/2014/main" id="{593E7736-3374-523A-EF16-5DEC90178D16}"/>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9000"/>
                    </a14:imgEffect>
                  </a14:imgLayer>
                </a14:imgProps>
              </a:ext>
              <a:ext uri="{28A0092B-C50C-407E-A947-70E740481C1C}">
                <a14:useLocalDpi xmlns:a14="http://schemas.microsoft.com/office/drawing/2010/main" val="0"/>
              </a:ext>
            </a:extLst>
          </a:blip>
          <a:stretch>
            <a:fillRect/>
          </a:stretch>
        </p:blipFill>
        <p:spPr>
          <a:xfrm>
            <a:off x="7254084" y="1486259"/>
            <a:ext cx="3309693" cy="2395172"/>
          </a:xfrm>
          <a:prstGeom prst="rect">
            <a:avLst/>
          </a:prstGeom>
          <a:effectLst>
            <a:softEdge rad="127000"/>
          </a:effectLst>
        </p:spPr>
      </p:pic>
      <p:sp>
        <p:nvSpPr>
          <p:cNvPr id="22" name="テキスト ボックス 21">
            <a:extLst>
              <a:ext uri="{FF2B5EF4-FFF2-40B4-BE49-F238E27FC236}">
                <a16:creationId xmlns:a16="http://schemas.microsoft.com/office/drawing/2014/main" id="{A8E02197-284D-50B2-D7CC-9D5F8328BDDD}"/>
              </a:ext>
            </a:extLst>
          </p:cNvPr>
          <p:cNvSpPr txBox="1"/>
          <p:nvPr/>
        </p:nvSpPr>
        <p:spPr>
          <a:xfrm>
            <a:off x="5035962" y="6275123"/>
            <a:ext cx="1544012" cy="369332"/>
          </a:xfrm>
          <a:prstGeom prst="rect">
            <a:avLst/>
          </a:prstGeom>
          <a:noFill/>
        </p:spPr>
        <p:txBody>
          <a:bodyPr wrap="none" rtlCol="0">
            <a:spAutoFit/>
          </a:bodyPr>
          <a:lstStyle/>
          <a:p>
            <a:pPr defTabSz="457200"/>
            <a:r>
              <a:rPr lang="ja-JP" altLang="en-US" sz="900" dirty="0">
                <a:solidFill>
                  <a:prstClr val="black"/>
                </a:solidFill>
                <a:latin typeface="游ゴシック" panose="020B0400000000000000" pitchFamily="50" charset="-128"/>
                <a:ea typeface="游ゴシック" panose="020B0400000000000000" pitchFamily="50" charset="-128"/>
              </a:rPr>
              <a:t>電子顕微鏡写真　</a:t>
            </a:r>
            <a:r>
              <a:rPr lang="en-US" altLang="ja-JP" sz="900" dirty="0">
                <a:solidFill>
                  <a:prstClr val="black"/>
                </a:solidFill>
                <a:latin typeface="游ゴシック" panose="020B0400000000000000" pitchFamily="50" charset="-128"/>
                <a:ea typeface="游ゴシック" panose="020B0400000000000000" pitchFamily="50" charset="-128"/>
              </a:rPr>
              <a:t>×15000</a:t>
            </a:r>
          </a:p>
          <a:p>
            <a:pPr defTabSz="457200"/>
            <a:r>
              <a:rPr lang="en-US" altLang="ja-JP" sz="900" dirty="0">
                <a:solidFill>
                  <a:prstClr val="black"/>
                </a:solidFill>
                <a:latin typeface="游ゴシック" panose="020B0400000000000000" pitchFamily="50" charset="-128"/>
                <a:ea typeface="游ゴシック" panose="020B0400000000000000" pitchFamily="50" charset="-128"/>
              </a:rPr>
              <a:t>KISTEC</a:t>
            </a:r>
            <a:r>
              <a:rPr lang="ja-JP" altLang="en-US" sz="900" dirty="0">
                <a:solidFill>
                  <a:prstClr val="black"/>
                </a:solidFill>
                <a:latin typeface="游ゴシック" panose="020B0400000000000000" pitchFamily="50" charset="-128"/>
                <a:ea typeface="游ゴシック" panose="020B0400000000000000" pitchFamily="50" charset="-128"/>
              </a:rPr>
              <a:t>撮影</a:t>
            </a:r>
          </a:p>
        </p:txBody>
      </p:sp>
      <p:sp>
        <p:nvSpPr>
          <p:cNvPr id="23" name="テキスト ボックス 22">
            <a:extLst>
              <a:ext uri="{FF2B5EF4-FFF2-40B4-BE49-F238E27FC236}">
                <a16:creationId xmlns:a16="http://schemas.microsoft.com/office/drawing/2014/main" id="{CABC99B0-4D56-6AAC-7DEA-B8D7050BB629}"/>
              </a:ext>
            </a:extLst>
          </p:cNvPr>
          <p:cNvSpPr txBox="1"/>
          <p:nvPr/>
        </p:nvSpPr>
        <p:spPr>
          <a:xfrm>
            <a:off x="7799346" y="6292989"/>
            <a:ext cx="1454244" cy="369332"/>
          </a:xfrm>
          <a:prstGeom prst="rect">
            <a:avLst/>
          </a:prstGeom>
          <a:noFill/>
        </p:spPr>
        <p:txBody>
          <a:bodyPr wrap="none" rtlCol="0">
            <a:spAutoFit/>
          </a:bodyPr>
          <a:lstStyle/>
          <a:p>
            <a:pPr defTabSz="457200"/>
            <a:r>
              <a:rPr lang="ja-JP" altLang="en-US" sz="900" dirty="0">
                <a:solidFill>
                  <a:prstClr val="black"/>
                </a:solidFill>
                <a:latin typeface="游ゴシック" panose="020B0400000000000000" pitchFamily="50" charset="-128"/>
                <a:ea typeface="游ゴシック" panose="020B0400000000000000" pitchFamily="50" charset="-128"/>
              </a:rPr>
              <a:t>電子顕微鏡写真　</a:t>
            </a:r>
            <a:r>
              <a:rPr lang="en-US" altLang="ja-JP" sz="900" dirty="0">
                <a:solidFill>
                  <a:prstClr val="black"/>
                </a:solidFill>
                <a:latin typeface="游ゴシック" panose="020B0400000000000000" pitchFamily="50" charset="-128"/>
                <a:ea typeface="游ゴシック" panose="020B0400000000000000" pitchFamily="50" charset="-128"/>
              </a:rPr>
              <a:t>×10</a:t>
            </a:r>
            <a:r>
              <a:rPr lang="ja-JP" altLang="en-US" sz="900" dirty="0">
                <a:solidFill>
                  <a:prstClr val="black"/>
                </a:solidFill>
                <a:latin typeface="游ゴシック" panose="020B0400000000000000" pitchFamily="50" charset="-128"/>
                <a:ea typeface="游ゴシック" panose="020B0400000000000000" pitchFamily="50" charset="-128"/>
              </a:rPr>
              <a:t>万</a:t>
            </a:r>
            <a:endParaRPr lang="en-US" altLang="ja-JP" sz="900" dirty="0">
              <a:solidFill>
                <a:prstClr val="black"/>
              </a:solidFill>
              <a:latin typeface="游ゴシック" panose="020B0400000000000000" pitchFamily="50" charset="-128"/>
              <a:ea typeface="游ゴシック" panose="020B0400000000000000" pitchFamily="50" charset="-128"/>
            </a:endParaRPr>
          </a:p>
          <a:p>
            <a:pPr defTabSz="457200"/>
            <a:endParaRPr lang="ja-JP" altLang="en-US" sz="900" dirty="0">
              <a:solidFill>
                <a:prstClr val="black"/>
              </a:solidFill>
              <a:latin typeface="Calibri" panose="020F0502020204030204"/>
              <a:ea typeface="游ゴシック" panose="020B0400000000000000" pitchFamily="50" charset="-128"/>
            </a:endParaRPr>
          </a:p>
        </p:txBody>
      </p:sp>
    </p:spTree>
    <p:extLst>
      <p:ext uri="{BB962C8B-B14F-4D97-AF65-F5344CB8AC3E}">
        <p14:creationId xmlns:p14="http://schemas.microsoft.com/office/powerpoint/2010/main" val="3721351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159DDDC-CEF4-4176-8756-C1313247757E}"/>
              </a:ext>
            </a:extLst>
          </p:cNvPr>
          <p:cNvSpPr txBox="1"/>
          <p:nvPr/>
        </p:nvSpPr>
        <p:spPr>
          <a:xfrm>
            <a:off x="1656952" y="257045"/>
            <a:ext cx="4909346" cy="523220"/>
          </a:xfrm>
          <a:prstGeom prst="rect">
            <a:avLst/>
          </a:prstGeom>
          <a:noFill/>
        </p:spPr>
        <p:txBody>
          <a:bodyPr wrap="square" rtlCol="0">
            <a:spAutoFit/>
          </a:bodyPr>
          <a:lstStyle/>
          <a:p>
            <a:pPr defTabSz="457200">
              <a:defRPr/>
            </a:pPr>
            <a:r>
              <a:rPr kumimoji="0" lang="ja-JP" altLang="en-US" sz="2800" dirty="0">
                <a:solidFill>
                  <a:schemeClr val="accent1">
                    <a:lumMod val="75000"/>
                  </a:schemeClr>
                </a:solidFill>
                <a:latin typeface="游ゴシック Medium" panose="020B0500000000000000" pitchFamily="50" charset="-128"/>
                <a:ea typeface="游ゴシック Medium" panose="020B0500000000000000" pitchFamily="50" charset="-128"/>
              </a:rPr>
              <a:t>アパタイトの歯表面改質効果</a:t>
            </a:r>
            <a:endParaRPr lang="ja-JP" altLang="en-US" sz="2800" dirty="0">
              <a:solidFill>
                <a:schemeClr val="accent1">
                  <a:lumMod val="75000"/>
                </a:schemeClr>
              </a:solidFill>
              <a:latin typeface="游ゴシック Medium" panose="020B0500000000000000" pitchFamily="50" charset="-128"/>
              <a:ea typeface="游ゴシック Medium" panose="020B0500000000000000" pitchFamily="50" charset="-128"/>
            </a:endParaRPr>
          </a:p>
        </p:txBody>
      </p:sp>
      <p:grpSp>
        <p:nvGrpSpPr>
          <p:cNvPr id="31" name="グループ化 30">
            <a:extLst>
              <a:ext uri="{FF2B5EF4-FFF2-40B4-BE49-F238E27FC236}">
                <a16:creationId xmlns:a16="http://schemas.microsoft.com/office/drawing/2014/main" id="{21E9DE6E-3816-49B0-997E-FF96A513E740}"/>
              </a:ext>
            </a:extLst>
          </p:cNvPr>
          <p:cNvGrpSpPr/>
          <p:nvPr/>
        </p:nvGrpSpPr>
        <p:grpSpPr>
          <a:xfrm>
            <a:off x="6429180" y="762239"/>
            <a:ext cx="3896600" cy="1683580"/>
            <a:chOff x="213718" y="48989"/>
            <a:chExt cx="4907901" cy="2288800"/>
          </a:xfrm>
        </p:grpSpPr>
        <p:grpSp>
          <p:nvGrpSpPr>
            <p:cNvPr id="8" name="グループ化 7">
              <a:extLst>
                <a:ext uri="{FF2B5EF4-FFF2-40B4-BE49-F238E27FC236}">
                  <a16:creationId xmlns:a16="http://schemas.microsoft.com/office/drawing/2014/main" id="{1104DF1F-BD0C-416B-8F92-9C338B5790EB}"/>
                </a:ext>
              </a:extLst>
            </p:cNvPr>
            <p:cNvGrpSpPr/>
            <p:nvPr/>
          </p:nvGrpSpPr>
          <p:grpSpPr>
            <a:xfrm>
              <a:off x="213718" y="48989"/>
              <a:ext cx="4907901" cy="2286000"/>
              <a:chOff x="392762" y="3246120"/>
              <a:chExt cx="4907901" cy="2286000"/>
            </a:xfrm>
          </p:grpSpPr>
          <p:sp>
            <p:nvSpPr>
              <p:cNvPr id="9" name="正方形/長方形 8">
                <a:extLst>
                  <a:ext uri="{FF2B5EF4-FFF2-40B4-BE49-F238E27FC236}">
                    <a16:creationId xmlns:a16="http://schemas.microsoft.com/office/drawing/2014/main" id="{9762C61C-2901-4783-A78A-0B1710747B84}"/>
                  </a:ext>
                </a:extLst>
              </p:cNvPr>
              <p:cNvSpPr/>
              <p:nvPr/>
            </p:nvSpPr>
            <p:spPr>
              <a:xfrm>
                <a:off x="392762" y="3246120"/>
                <a:ext cx="4907901" cy="2286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a:defRPr/>
                </a:pPr>
                <a:endParaRPr lang="ja-JP" altLang="en-US">
                  <a:solidFill>
                    <a:prstClr val="white"/>
                  </a:solidFill>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5535EC40-40C6-437A-8329-3EA3772D7182}"/>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l="1955" t="7056" r="63267" b="57999"/>
              <a:stretch/>
            </p:blipFill>
            <p:spPr>
              <a:xfrm>
                <a:off x="475281" y="3515930"/>
                <a:ext cx="2287930" cy="1833310"/>
              </a:xfrm>
              <a:prstGeom prst="rect">
                <a:avLst/>
              </a:prstGeom>
            </p:spPr>
          </p:pic>
          <p:pic>
            <p:nvPicPr>
              <p:cNvPr id="11" name="図 10">
                <a:extLst>
                  <a:ext uri="{FF2B5EF4-FFF2-40B4-BE49-F238E27FC236}">
                    <a16:creationId xmlns:a16="http://schemas.microsoft.com/office/drawing/2014/main" id="{809C0398-21DB-4819-8740-E40CF528EC7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39020" t="7056" r="26202" b="57999"/>
              <a:stretch/>
            </p:blipFill>
            <p:spPr>
              <a:xfrm>
                <a:off x="2913681" y="3515930"/>
                <a:ext cx="2287930" cy="1833310"/>
              </a:xfrm>
              <a:prstGeom prst="rect">
                <a:avLst/>
              </a:prstGeom>
            </p:spPr>
          </p:pic>
        </p:grpSp>
        <p:pic>
          <p:nvPicPr>
            <p:cNvPr id="16" name="図 15">
              <a:extLst>
                <a:ext uri="{FF2B5EF4-FFF2-40B4-BE49-F238E27FC236}">
                  <a16:creationId xmlns:a16="http://schemas.microsoft.com/office/drawing/2014/main" id="{5CDDE0AF-5EB4-419A-A075-F63B5462794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45" t="50521" r="81620" b="46244"/>
            <a:stretch/>
          </p:blipFill>
          <p:spPr>
            <a:xfrm>
              <a:off x="274831" y="2009586"/>
              <a:ext cx="1218689" cy="169734"/>
            </a:xfrm>
            <a:prstGeom prst="rect">
              <a:avLst/>
            </a:prstGeom>
          </p:spPr>
        </p:pic>
        <p:pic>
          <p:nvPicPr>
            <p:cNvPr id="19" name="図 18">
              <a:extLst>
                <a:ext uri="{FF2B5EF4-FFF2-40B4-BE49-F238E27FC236}">
                  <a16:creationId xmlns:a16="http://schemas.microsoft.com/office/drawing/2014/main" id="{9732EF9C-782D-47B0-B96E-71ABDBC3AE9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37872" t="50788" r="45249" b="45954"/>
            <a:stretch/>
          </p:blipFill>
          <p:spPr>
            <a:xfrm>
              <a:off x="2708928" y="1979566"/>
              <a:ext cx="1110398" cy="170909"/>
            </a:xfrm>
            <a:prstGeom prst="rect">
              <a:avLst/>
            </a:prstGeom>
          </p:spPr>
        </p:pic>
        <p:pic>
          <p:nvPicPr>
            <p:cNvPr id="22" name="図 21">
              <a:extLst>
                <a:ext uri="{FF2B5EF4-FFF2-40B4-BE49-F238E27FC236}">
                  <a16:creationId xmlns:a16="http://schemas.microsoft.com/office/drawing/2014/main" id="{694339D7-323F-4E2C-9975-D581BC44CA54}"/>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a:ext>
              </a:extLst>
            </a:blip>
            <a:srcRect l="74288" t="7104" r="12930" b="46191"/>
            <a:stretch/>
          </p:blipFill>
          <p:spPr>
            <a:xfrm>
              <a:off x="1996440" y="137160"/>
              <a:ext cx="732018" cy="2166600"/>
            </a:xfrm>
            <a:prstGeom prst="rect">
              <a:avLst/>
            </a:prstGeom>
          </p:spPr>
        </p:pic>
        <p:pic>
          <p:nvPicPr>
            <p:cNvPr id="25" name="図 24">
              <a:extLst>
                <a:ext uri="{FF2B5EF4-FFF2-40B4-BE49-F238E27FC236}">
                  <a16:creationId xmlns:a16="http://schemas.microsoft.com/office/drawing/2014/main" id="{E6EFA64A-1927-4F30-8210-C17854D8A234}"/>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a:ext>
              </a:extLst>
            </a:blip>
            <a:srcRect l="87127" t="6699" r="801" b="46191"/>
            <a:stretch/>
          </p:blipFill>
          <p:spPr>
            <a:xfrm>
              <a:off x="4419600" y="152400"/>
              <a:ext cx="691434" cy="2185389"/>
            </a:xfrm>
            <a:prstGeom prst="rect">
              <a:avLst/>
            </a:prstGeom>
          </p:spPr>
        </p:pic>
      </p:grpSp>
      <p:grpSp>
        <p:nvGrpSpPr>
          <p:cNvPr id="33" name="グループ化 32">
            <a:extLst>
              <a:ext uri="{FF2B5EF4-FFF2-40B4-BE49-F238E27FC236}">
                <a16:creationId xmlns:a16="http://schemas.microsoft.com/office/drawing/2014/main" id="{A6BF0260-CF6A-499E-BA19-4C28EED6CC07}"/>
              </a:ext>
            </a:extLst>
          </p:cNvPr>
          <p:cNvGrpSpPr/>
          <p:nvPr/>
        </p:nvGrpSpPr>
        <p:grpSpPr>
          <a:xfrm>
            <a:off x="6429180" y="2687344"/>
            <a:ext cx="3896600" cy="1736325"/>
            <a:chOff x="296237" y="4642651"/>
            <a:chExt cx="4825382" cy="2204937"/>
          </a:xfrm>
        </p:grpSpPr>
        <p:grpSp>
          <p:nvGrpSpPr>
            <p:cNvPr id="4" name="グループ化 3">
              <a:extLst>
                <a:ext uri="{FF2B5EF4-FFF2-40B4-BE49-F238E27FC236}">
                  <a16:creationId xmlns:a16="http://schemas.microsoft.com/office/drawing/2014/main" id="{8E4080DC-E1A8-4E7A-A327-EE4E7AEFE995}"/>
                </a:ext>
              </a:extLst>
            </p:cNvPr>
            <p:cNvGrpSpPr/>
            <p:nvPr/>
          </p:nvGrpSpPr>
          <p:grpSpPr>
            <a:xfrm>
              <a:off x="296237" y="4653028"/>
              <a:ext cx="4825382" cy="2194560"/>
              <a:chOff x="289560" y="228600"/>
              <a:chExt cx="4825382" cy="2194560"/>
            </a:xfrm>
          </p:grpSpPr>
          <p:sp>
            <p:nvSpPr>
              <p:cNvPr id="5" name="正方形/長方形 4">
                <a:extLst>
                  <a:ext uri="{FF2B5EF4-FFF2-40B4-BE49-F238E27FC236}">
                    <a16:creationId xmlns:a16="http://schemas.microsoft.com/office/drawing/2014/main" id="{B16F1EFE-98CE-434F-B51A-2A288B517C40}"/>
                  </a:ext>
                </a:extLst>
              </p:cNvPr>
              <p:cNvSpPr/>
              <p:nvPr/>
            </p:nvSpPr>
            <p:spPr>
              <a:xfrm>
                <a:off x="289560" y="228600"/>
                <a:ext cx="4825382" cy="219456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a:defRPr/>
                </a:pPr>
                <a:endParaRPr lang="ja-JP" altLang="en-US">
                  <a:solidFill>
                    <a:prstClr val="white"/>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54B3B3E6-3878-4BD3-88EE-DCFF6F017BA7}"/>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l="3334" t="13090" r="63024" b="51845"/>
              <a:stretch/>
            </p:blipFill>
            <p:spPr>
              <a:xfrm>
                <a:off x="392762" y="457200"/>
                <a:ext cx="2213278" cy="1839530"/>
              </a:xfrm>
              <a:prstGeom prst="rect">
                <a:avLst/>
              </a:prstGeom>
            </p:spPr>
          </p:pic>
          <p:pic>
            <p:nvPicPr>
              <p:cNvPr id="7" name="図 6">
                <a:extLst>
                  <a:ext uri="{FF2B5EF4-FFF2-40B4-BE49-F238E27FC236}">
                    <a16:creationId xmlns:a16="http://schemas.microsoft.com/office/drawing/2014/main" id="{4A8DAED2-25B7-44C7-98F5-A42AECE30971}"/>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rightnessContrast contrast="20000"/>
                        </a14:imgEffect>
                      </a14:imgLayer>
                    </a14:imgProps>
                  </a:ext>
                  <a:ext uri="{28A0092B-C50C-407E-A947-70E740481C1C}">
                    <a14:useLocalDpi xmlns:a14="http://schemas.microsoft.com/office/drawing/2010/main"/>
                  </a:ext>
                </a:extLst>
              </a:blip>
              <a:srcRect l="40452" t="13730" r="25495" b="51846"/>
              <a:stretch/>
            </p:blipFill>
            <p:spPr>
              <a:xfrm>
                <a:off x="2763211" y="473999"/>
                <a:ext cx="2240280" cy="1805931"/>
              </a:xfrm>
              <a:prstGeom prst="rect">
                <a:avLst/>
              </a:prstGeom>
            </p:spPr>
          </p:pic>
        </p:grpSp>
        <p:pic>
          <p:nvPicPr>
            <p:cNvPr id="18" name="図 17">
              <a:extLst>
                <a:ext uri="{FF2B5EF4-FFF2-40B4-BE49-F238E27FC236}">
                  <a16:creationId xmlns:a16="http://schemas.microsoft.com/office/drawing/2014/main" id="{91C805BC-65B5-47A9-8194-CCE791F74AA8}"/>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l="-145" t="50521" r="81620" b="46244"/>
            <a:stretch/>
          </p:blipFill>
          <p:spPr>
            <a:xfrm>
              <a:off x="399439" y="6551424"/>
              <a:ext cx="1218689" cy="169734"/>
            </a:xfrm>
            <a:prstGeom prst="rect">
              <a:avLst/>
            </a:prstGeom>
          </p:spPr>
        </p:pic>
        <p:pic>
          <p:nvPicPr>
            <p:cNvPr id="21" name="図 20">
              <a:extLst>
                <a:ext uri="{FF2B5EF4-FFF2-40B4-BE49-F238E27FC236}">
                  <a16:creationId xmlns:a16="http://schemas.microsoft.com/office/drawing/2014/main" id="{4A1EF308-9281-492A-B97D-9482C3969018}"/>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l="37872" t="50788" r="45249" b="45954"/>
            <a:stretch/>
          </p:blipFill>
          <p:spPr>
            <a:xfrm>
              <a:off x="2734637" y="6551424"/>
              <a:ext cx="1110398" cy="170909"/>
            </a:xfrm>
            <a:prstGeom prst="rect">
              <a:avLst/>
            </a:prstGeom>
          </p:spPr>
        </p:pic>
        <p:pic>
          <p:nvPicPr>
            <p:cNvPr id="29" name="図 28">
              <a:extLst>
                <a:ext uri="{FF2B5EF4-FFF2-40B4-BE49-F238E27FC236}">
                  <a16:creationId xmlns:a16="http://schemas.microsoft.com/office/drawing/2014/main" id="{9ADCDB59-0ED8-49C7-AFE4-47F2E21C1856}"/>
                </a:ext>
              </a:extLst>
            </p:cNvPr>
            <p:cNvPicPr>
              <a:picLocks noChangeAspect="1"/>
            </p:cNvPicPr>
            <p:nvPr/>
          </p:nvPicPr>
          <p:blipFill rotWithShape="1">
            <a:blip r:embed="rId16" cstate="email">
              <a:extLst>
                <a:ext uri="{BEBA8EAE-BF5A-486C-A8C5-ECC9F3942E4B}">
                  <a14:imgProps xmlns:a14="http://schemas.microsoft.com/office/drawing/2010/main">
                    <a14:imgLayer r:embed="rId17">
                      <a14:imgEffect>
                        <a14:brightnessContrast contrast="20000"/>
                      </a14:imgEffect>
                    </a14:imgLayer>
                  </a14:imgProps>
                </a:ext>
                <a:ext uri="{28A0092B-C50C-407E-A947-70E740481C1C}">
                  <a14:useLocalDpi xmlns:a14="http://schemas.microsoft.com/office/drawing/2010/main"/>
                </a:ext>
              </a:extLst>
            </a:blip>
            <a:srcRect l="74288" t="7104" r="12930" b="46191"/>
            <a:stretch/>
          </p:blipFill>
          <p:spPr>
            <a:xfrm>
              <a:off x="1943578" y="4657891"/>
              <a:ext cx="732018" cy="2166600"/>
            </a:xfrm>
            <a:prstGeom prst="rect">
              <a:avLst/>
            </a:prstGeom>
          </p:spPr>
        </p:pic>
        <p:pic>
          <p:nvPicPr>
            <p:cNvPr id="30" name="図 29">
              <a:extLst>
                <a:ext uri="{FF2B5EF4-FFF2-40B4-BE49-F238E27FC236}">
                  <a16:creationId xmlns:a16="http://schemas.microsoft.com/office/drawing/2014/main" id="{1C322E46-2F1F-4E59-A241-D6F6CC1062E5}"/>
                </a:ext>
              </a:extLst>
            </p:cNvPr>
            <p:cNvPicPr>
              <a:picLocks noChangeAspect="1"/>
            </p:cNvPicPr>
            <p:nvPr/>
          </p:nvPicPr>
          <p:blipFill rotWithShape="1">
            <a:blip r:embed="rId18" cstate="email">
              <a:extLst>
                <a:ext uri="{BEBA8EAE-BF5A-486C-A8C5-ECC9F3942E4B}">
                  <a14:imgProps xmlns:a14="http://schemas.microsoft.com/office/drawing/2010/main">
                    <a14:imgLayer r:embed="rId19">
                      <a14:imgEffect>
                        <a14:brightnessContrast contrast="20000"/>
                      </a14:imgEffect>
                    </a14:imgLayer>
                  </a14:imgProps>
                </a:ext>
                <a:ext uri="{28A0092B-C50C-407E-A947-70E740481C1C}">
                  <a14:useLocalDpi xmlns:a14="http://schemas.microsoft.com/office/drawing/2010/main"/>
                </a:ext>
              </a:extLst>
            </a:blip>
            <a:srcRect l="87127" t="6699" r="801" b="46191"/>
            <a:stretch/>
          </p:blipFill>
          <p:spPr>
            <a:xfrm>
              <a:off x="4366738" y="4642651"/>
              <a:ext cx="691434" cy="2185389"/>
            </a:xfrm>
            <a:prstGeom prst="rect">
              <a:avLst/>
            </a:prstGeom>
          </p:spPr>
        </p:pic>
      </p:grpSp>
      <p:sp>
        <p:nvSpPr>
          <p:cNvPr id="34" name="テキスト ボックス 33">
            <a:extLst>
              <a:ext uri="{FF2B5EF4-FFF2-40B4-BE49-F238E27FC236}">
                <a16:creationId xmlns:a16="http://schemas.microsoft.com/office/drawing/2014/main" id="{80F4F17B-7D4D-4B70-AA7E-62787E37A91F}"/>
              </a:ext>
            </a:extLst>
          </p:cNvPr>
          <p:cNvSpPr txBox="1"/>
          <p:nvPr/>
        </p:nvSpPr>
        <p:spPr>
          <a:xfrm>
            <a:off x="1953047" y="907807"/>
            <a:ext cx="4171130" cy="1096775"/>
          </a:xfrm>
          <a:prstGeom prst="rect">
            <a:avLst/>
          </a:prstGeom>
          <a:noFill/>
        </p:spPr>
        <p:txBody>
          <a:bodyPr wrap="square" rtlCol="0">
            <a:spAutoFit/>
          </a:bodyPr>
          <a:lstStyle/>
          <a:p>
            <a:pPr defTabSz="457200">
              <a:lnSpc>
                <a:spcPts val="2000"/>
              </a:lnSpc>
              <a:defRPr/>
            </a:pPr>
            <a:r>
              <a:rPr lang="ja-JP" altLang="en-US" sz="1200" dirty="0">
                <a:solidFill>
                  <a:prstClr val="black"/>
                </a:solidFill>
                <a:latin typeface="游ゴシック Medium" panose="020B0500000000000000" pitchFamily="50" charset="-128"/>
                <a:ea typeface="游ゴシック Medium" panose="020B0500000000000000" pitchFamily="50" charset="-128"/>
              </a:rPr>
              <a:t>牛歯研磨面を酢酸水溶液でで脱灰後、同一面上で人工だ液浸漬とバイオアパタイト</a:t>
            </a:r>
            <a:r>
              <a:rPr lang="en-US" altLang="ja-JP" sz="1200" dirty="0">
                <a:solidFill>
                  <a:prstClr val="black"/>
                </a:solidFill>
                <a:latin typeface="游ゴシック Medium" panose="020B0500000000000000" pitchFamily="50" charset="-128"/>
                <a:ea typeface="游ゴシック Medium" panose="020B0500000000000000" pitchFamily="50" charset="-128"/>
              </a:rPr>
              <a:t>40%</a:t>
            </a:r>
            <a:r>
              <a:rPr lang="ja-JP" altLang="en-US" sz="1200" dirty="0">
                <a:solidFill>
                  <a:prstClr val="black"/>
                </a:solidFill>
                <a:latin typeface="游ゴシック Medium" panose="020B0500000000000000" pitchFamily="50" charset="-128"/>
                <a:ea typeface="游ゴシック Medium" panose="020B0500000000000000" pitchFamily="50" charset="-128"/>
              </a:rPr>
              <a:t>と人工だ液塗布をそれぞれ</a:t>
            </a:r>
            <a:r>
              <a:rPr lang="en-US" altLang="ja-JP" sz="1200" dirty="0">
                <a:solidFill>
                  <a:prstClr val="black"/>
                </a:solidFill>
                <a:latin typeface="游ゴシック Medium" panose="020B0500000000000000" pitchFamily="50" charset="-128"/>
                <a:ea typeface="游ゴシック Medium" panose="020B0500000000000000" pitchFamily="50" charset="-128"/>
              </a:rPr>
              <a:t>2</a:t>
            </a:r>
            <a:r>
              <a:rPr lang="ja-JP" altLang="en-US" sz="1200" dirty="0">
                <a:solidFill>
                  <a:prstClr val="black"/>
                </a:solidFill>
                <a:latin typeface="游ゴシック Medium" panose="020B0500000000000000" pitchFamily="50" charset="-128"/>
                <a:ea typeface="游ゴシック Medium" panose="020B0500000000000000" pitchFamily="50" charset="-128"/>
              </a:rPr>
              <a:t>週間行った。</a:t>
            </a:r>
            <a:r>
              <a:rPr kumimoji="0" lang="ja-JP" altLang="en-US" sz="1200" dirty="0">
                <a:solidFill>
                  <a:prstClr val="black"/>
                </a:solidFill>
                <a:latin typeface="游ゴシック Medium" panose="020B0500000000000000" pitchFamily="50" charset="-128"/>
                <a:ea typeface="游ゴシック Medium" panose="020B0500000000000000" pitchFamily="50" charset="-128"/>
              </a:rPr>
              <a:t>試料断面の</a:t>
            </a:r>
            <a:r>
              <a:rPr kumimoji="0" lang="en-US" altLang="ja-JP" sz="1200" dirty="0">
                <a:solidFill>
                  <a:prstClr val="black"/>
                </a:solidFill>
                <a:latin typeface="游ゴシック Medium" panose="020B0500000000000000" pitchFamily="50" charset="-128"/>
                <a:ea typeface="游ゴシック Medium" panose="020B0500000000000000" pitchFamily="50" charset="-128"/>
              </a:rPr>
              <a:t>EPMA</a:t>
            </a:r>
            <a:r>
              <a:rPr lang="ja-JP" altLang="en-US" sz="1200" dirty="0">
                <a:solidFill>
                  <a:prstClr val="black"/>
                </a:solidFill>
                <a:latin typeface="游ゴシック Medium" panose="020B0500000000000000" pitchFamily="50" charset="-128"/>
                <a:ea typeface="游ゴシック Medium" panose="020B0500000000000000" pitchFamily="50" charset="-128"/>
              </a:rPr>
              <a:t>画像</a:t>
            </a:r>
            <a:r>
              <a:rPr kumimoji="0" lang="ja-JP" altLang="en-US" sz="1200" dirty="0">
                <a:solidFill>
                  <a:prstClr val="black"/>
                </a:solidFill>
                <a:latin typeface="游ゴシック Medium" panose="020B0500000000000000" pitchFamily="50" charset="-128"/>
                <a:ea typeface="游ゴシック Medium" panose="020B0500000000000000" pitchFamily="50" charset="-128"/>
              </a:rPr>
              <a:t>から</a:t>
            </a:r>
            <a:r>
              <a:rPr kumimoji="0" lang="en-US" altLang="ja-JP" sz="1200" dirty="0">
                <a:solidFill>
                  <a:prstClr val="black"/>
                </a:solidFill>
                <a:latin typeface="游ゴシック Medium" panose="020B0500000000000000" pitchFamily="50" charset="-128"/>
                <a:ea typeface="游ゴシック Medium" panose="020B0500000000000000" pitchFamily="50" charset="-128"/>
              </a:rPr>
              <a:t>Ca</a:t>
            </a:r>
            <a:r>
              <a:rPr kumimoji="0" lang="ja-JP" altLang="en-US" sz="1200" dirty="0">
                <a:solidFill>
                  <a:prstClr val="black"/>
                </a:solidFill>
                <a:latin typeface="游ゴシック Medium" panose="020B0500000000000000" pitchFamily="50" charset="-128"/>
                <a:ea typeface="游ゴシック Medium" panose="020B0500000000000000" pitchFamily="50" charset="-128"/>
              </a:rPr>
              <a:t>などのミネラル含有量を算出した。</a:t>
            </a:r>
            <a:endParaRPr lang="ja-JP" altLang="en-US" sz="1200" dirty="0">
              <a:solidFill>
                <a:prstClr val="black"/>
              </a:solidFill>
              <a:latin typeface="游ゴシック Medium" panose="020B0500000000000000" pitchFamily="50" charset="-128"/>
              <a:ea typeface="游ゴシック Medium" panose="020B0500000000000000" pitchFamily="50" charset="-128"/>
            </a:endParaRPr>
          </a:p>
        </p:txBody>
      </p:sp>
      <p:sp>
        <p:nvSpPr>
          <p:cNvPr id="36" name="テキスト ボックス 35">
            <a:extLst>
              <a:ext uri="{FF2B5EF4-FFF2-40B4-BE49-F238E27FC236}">
                <a16:creationId xmlns:a16="http://schemas.microsoft.com/office/drawing/2014/main" id="{2280B3E6-DC17-4BFC-A17B-FD7F1AEA8050}"/>
              </a:ext>
            </a:extLst>
          </p:cNvPr>
          <p:cNvSpPr txBox="1"/>
          <p:nvPr/>
        </p:nvSpPr>
        <p:spPr>
          <a:xfrm>
            <a:off x="1882442" y="3428805"/>
            <a:ext cx="4364683" cy="307777"/>
          </a:xfrm>
          <a:prstGeom prst="rect">
            <a:avLst/>
          </a:prstGeom>
          <a:solidFill>
            <a:schemeClr val="tx2">
              <a:lumMod val="40000"/>
              <a:lumOff val="60000"/>
            </a:schemeClr>
          </a:solidFill>
        </p:spPr>
        <p:txBody>
          <a:bodyPr wrap="square" rtlCol="0">
            <a:spAutoFit/>
          </a:bodyPr>
          <a:lstStyle/>
          <a:p>
            <a:pPr defTabSz="457200">
              <a:defRPr/>
            </a:pPr>
            <a:r>
              <a:rPr lang="ja-JP" altLang="en-US" sz="1400" dirty="0">
                <a:latin typeface="游ゴシック Medium" panose="020B0500000000000000" pitchFamily="50" charset="-128"/>
                <a:ea typeface="游ゴシック Medium" panose="020B0500000000000000" pitchFamily="50" charset="-128"/>
              </a:rPr>
              <a:t>アパタイトによる再石灰化効果が確認されました。</a:t>
            </a:r>
          </a:p>
        </p:txBody>
      </p:sp>
      <p:sp>
        <p:nvSpPr>
          <p:cNvPr id="23" name="テキスト ボックス 22">
            <a:extLst>
              <a:ext uri="{FF2B5EF4-FFF2-40B4-BE49-F238E27FC236}">
                <a16:creationId xmlns:a16="http://schemas.microsoft.com/office/drawing/2014/main" id="{FB2A8EA2-DB4D-438F-ABF1-202D58BD0C82}"/>
              </a:ext>
            </a:extLst>
          </p:cNvPr>
          <p:cNvSpPr txBox="1"/>
          <p:nvPr/>
        </p:nvSpPr>
        <p:spPr>
          <a:xfrm>
            <a:off x="7697733" y="2335286"/>
            <a:ext cx="954107" cy="276999"/>
          </a:xfrm>
          <a:prstGeom prst="rect">
            <a:avLst/>
          </a:prstGeom>
          <a:solidFill>
            <a:schemeClr val="bg2">
              <a:lumMod val="60000"/>
              <a:lumOff val="40000"/>
            </a:schemeClr>
          </a:solidFill>
        </p:spPr>
        <p:txBody>
          <a:bodyPr wrap="none" rtlCol="0">
            <a:spAutoFit/>
          </a:bodyPr>
          <a:lstStyle/>
          <a:p>
            <a:pPr defTabSz="457200">
              <a:defRPr/>
            </a:pPr>
            <a:r>
              <a:rPr lang="ja-JP" altLang="en-US" sz="1200" dirty="0">
                <a:latin typeface="游ゴシック Medium" panose="020B0500000000000000" pitchFamily="50" charset="-128"/>
                <a:ea typeface="游ゴシック Medium" panose="020B0500000000000000" pitchFamily="50" charset="-128"/>
              </a:rPr>
              <a:t>脱灰処理部</a:t>
            </a:r>
          </a:p>
        </p:txBody>
      </p:sp>
      <p:sp>
        <p:nvSpPr>
          <p:cNvPr id="26" name="テキスト ボックス 25">
            <a:extLst>
              <a:ext uri="{FF2B5EF4-FFF2-40B4-BE49-F238E27FC236}">
                <a16:creationId xmlns:a16="http://schemas.microsoft.com/office/drawing/2014/main" id="{0F3F1C89-E197-4BF8-99F7-09FBCD4EC06F}"/>
              </a:ext>
            </a:extLst>
          </p:cNvPr>
          <p:cNvSpPr txBox="1"/>
          <p:nvPr/>
        </p:nvSpPr>
        <p:spPr>
          <a:xfrm>
            <a:off x="7491815" y="4331981"/>
            <a:ext cx="1457541" cy="261610"/>
          </a:xfrm>
          <a:prstGeom prst="rect">
            <a:avLst/>
          </a:prstGeom>
          <a:solidFill>
            <a:schemeClr val="bg2">
              <a:lumMod val="60000"/>
              <a:lumOff val="40000"/>
            </a:schemeClr>
          </a:solidFill>
        </p:spPr>
        <p:txBody>
          <a:bodyPr wrap="square" rtlCol="0">
            <a:spAutoFit/>
          </a:bodyPr>
          <a:lstStyle/>
          <a:p>
            <a:pPr defTabSz="457200">
              <a:defRPr/>
            </a:pPr>
            <a:r>
              <a:rPr lang="ja-JP" altLang="en-US" sz="1100" dirty="0">
                <a:latin typeface="Meiryo UI" panose="020B0604030504040204" pitchFamily="50" charset="-128"/>
                <a:ea typeface="Meiryo UI" panose="020B0604030504040204" pitchFamily="50" charset="-128"/>
              </a:rPr>
              <a:t>バイオアパ＋人工だ液</a:t>
            </a:r>
          </a:p>
        </p:txBody>
      </p:sp>
      <p:sp>
        <p:nvSpPr>
          <p:cNvPr id="37" name="テキスト ボックス 36">
            <a:extLst>
              <a:ext uri="{FF2B5EF4-FFF2-40B4-BE49-F238E27FC236}">
                <a16:creationId xmlns:a16="http://schemas.microsoft.com/office/drawing/2014/main" id="{ADB761D7-C0B5-4CD7-9411-E15392060EBE}"/>
              </a:ext>
            </a:extLst>
          </p:cNvPr>
          <p:cNvSpPr txBox="1"/>
          <p:nvPr/>
        </p:nvSpPr>
        <p:spPr>
          <a:xfrm>
            <a:off x="8029960" y="448176"/>
            <a:ext cx="2295821" cy="230832"/>
          </a:xfrm>
          <a:prstGeom prst="rect">
            <a:avLst/>
          </a:prstGeom>
          <a:noFill/>
        </p:spPr>
        <p:txBody>
          <a:bodyPr wrap="none" rtlCol="0">
            <a:spAutoFit/>
          </a:bodyPr>
          <a:lstStyle/>
          <a:p>
            <a:pPr defTabSz="457200">
              <a:defRPr/>
            </a:pPr>
            <a:r>
              <a:rPr lang="ja-JP" altLang="en-US" sz="900" dirty="0">
                <a:solidFill>
                  <a:prstClr val="black"/>
                </a:solidFill>
                <a:latin typeface="游ゴシック Medium" panose="020B0500000000000000" pitchFamily="50" charset="-128"/>
                <a:ea typeface="游ゴシック Medium" panose="020B0500000000000000" pitchFamily="50" charset="-128"/>
              </a:rPr>
              <a:t>鶴見大学歯学部 歯科理工学講座にて実施</a:t>
            </a:r>
          </a:p>
        </p:txBody>
      </p:sp>
      <p:sp>
        <p:nvSpPr>
          <p:cNvPr id="2" name="テキスト ボックス 1">
            <a:extLst>
              <a:ext uri="{FF2B5EF4-FFF2-40B4-BE49-F238E27FC236}">
                <a16:creationId xmlns:a16="http://schemas.microsoft.com/office/drawing/2014/main" id="{9651EF8B-0F8D-1774-F1F4-8CE63BED1A38}"/>
              </a:ext>
            </a:extLst>
          </p:cNvPr>
          <p:cNvSpPr txBox="1"/>
          <p:nvPr/>
        </p:nvSpPr>
        <p:spPr>
          <a:xfrm>
            <a:off x="2064498" y="6325340"/>
            <a:ext cx="4364683" cy="253916"/>
          </a:xfrm>
          <a:prstGeom prst="rect">
            <a:avLst/>
          </a:prstGeom>
          <a:noFill/>
        </p:spPr>
        <p:txBody>
          <a:bodyPr wrap="square" rtlCol="0">
            <a:spAutoFit/>
          </a:bodyPr>
          <a:lstStyle/>
          <a:p>
            <a:r>
              <a:rPr lang="ja-JP" altLang="en-US" sz="1050" dirty="0">
                <a:solidFill>
                  <a:schemeClr val="tx2">
                    <a:lumMod val="75000"/>
                  </a:schemeClr>
                </a:solidFill>
              </a:rPr>
              <a:t>＊使用したアパタイトは卵殻由来のアパタイトを使用</a:t>
            </a:r>
          </a:p>
        </p:txBody>
      </p:sp>
      <p:graphicFrame>
        <p:nvGraphicFramePr>
          <p:cNvPr id="38" name="表 38">
            <a:extLst>
              <a:ext uri="{FF2B5EF4-FFF2-40B4-BE49-F238E27FC236}">
                <a16:creationId xmlns:a16="http://schemas.microsoft.com/office/drawing/2014/main" id="{81988558-D130-5452-5F0A-F512DFE3A39A}"/>
              </a:ext>
            </a:extLst>
          </p:cNvPr>
          <p:cNvGraphicFramePr>
            <a:graphicFrameLocks noGrp="1"/>
          </p:cNvGraphicFramePr>
          <p:nvPr/>
        </p:nvGraphicFramePr>
        <p:xfrm>
          <a:off x="1848396" y="2172198"/>
          <a:ext cx="4420204" cy="1030290"/>
        </p:xfrm>
        <a:graphic>
          <a:graphicData uri="http://schemas.openxmlformats.org/drawingml/2006/table">
            <a:tbl>
              <a:tblPr firstRow="1" bandRow="1">
                <a:tableStyleId>{5C22544A-7EE6-4342-B048-85BDC9FD1C3A}</a:tableStyleId>
              </a:tblPr>
              <a:tblGrid>
                <a:gridCol w="2210102">
                  <a:extLst>
                    <a:ext uri="{9D8B030D-6E8A-4147-A177-3AD203B41FA5}">
                      <a16:colId xmlns:a16="http://schemas.microsoft.com/office/drawing/2014/main" val="1780582961"/>
                    </a:ext>
                  </a:extLst>
                </a:gridCol>
                <a:gridCol w="2210102">
                  <a:extLst>
                    <a:ext uri="{9D8B030D-6E8A-4147-A177-3AD203B41FA5}">
                      <a16:colId xmlns:a16="http://schemas.microsoft.com/office/drawing/2014/main" val="2202279782"/>
                    </a:ext>
                  </a:extLst>
                </a:gridCol>
              </a:tblGrid>
              <a:tr h="343430">
                <a:tc>
                  <a:txBody>
                    <a:bodyPr/>
                    <a:lstStyle/>
                    <a:p>
                      <a:pPr algn="ctr"/>
                      <a:endParaRPr kumimoji="1" lang="ja-JP" altLang="en-US" sz="1100" dirty="0">
                        <a:latin typeface="游ゴシック Medium" panose="020B0500000000000000" pitchFamily="50" charset="-128"/>
                        <a:ea typeface="游ゴシック Medium" panose="020B0500000000000000" pitchFamily="50" charset="-128"/>
                      </a:endParaRPr>
                    </a:p>
                  </a:txBody>
                  <a:tcPr anchor="ctr"/>
                </a:tc>
                <a:tc>
                  <a:txBody>
                    <a:bodyPr/>
                    <a:lstStyle/>
                    <a:p>
                      <a:pPr algn="ctr"/>
                      <a:r>
                        <a:rPr kumimoji="1" lang="ja-JP" altLang="en-US" sz="1100" dirty="0">
                          <a:latin typeface="游ゴシック Medium" panose="020B0500000000000000" pitchFamily="50" charset="-128"/>
                          <a:ea typeface="游ゴシック Medium" panose="020B0500000000000000" pitchFamily="50" charset="-128"/>
                        </a:rPr>
                        <a:t>カルシウム含有量（％）</a:t>
                      </a:r>
                    </a:p>
                  </a:txBody>
                  <a:tcPr anchor="ctr"/>
                </a:tc>
                <a:extLst>
                  <a:ext uri="{0D108BD9-81ED-4DB2-BD59-A6C34878D82A}">
                    <a16:rowId xmlns:a16="http://schemas.microsoft.com/office/drawing/2014/main" val="4254343860"/>
                  </a:ext>
                </a:extLst>
              </a:tr>
              <a:tr h="343430">
                <a:tc>
                  <a:txBody>
                    <a:bodyPr/>
                    <a:lstStyle/>
                    <a:p>
                      <a:pPr algn="ctr"/>
                      <a:r>
                        <a:rPr kumimoji="1" lang="ja-JP" altLang="en-US" sz="1100" dirty="0">
                          <a:latin typeface="游ゴシック Medium" panose="020B0500000000000000" pitchFamily="50" charset="-128"/>
                          <a:ea typeface="游ゴシック Medium" panose="020B0500000000000000" pitchFamily="50" charset="-128"/>
                        </a:rPr>
                        <a:t>脱灰部</a:t>
                      </a:r>
                    </a:p>
                  </a:txBody>
                  <a:tcPr anchor="ctr"/>
                </a:tc>
                <a:tc>
                  <a:txBody>
                    <a:bodyPr/>
                    <a:lstStyle/>
                    <a:p>
                      <a:pPr algn="ctr"/>
                      <a:r>
                        <a:rPr kumimoji="1" lang="en-US" altLang="ja-JP" sz="1100" dirty="0">
                          <a:latin typeface="游ゴシック Medium" panose="020B0500000000000000" pitchFamily="50" charset="-128"/>
                          <a:ea typeface="游ゴシック Medium" panose="020B0500000000000000" pitchFamily="50" charset="-128"/>
                        </a:rPr>
                        <a:t>50</a:t>
                      </a:r>
                      <a:endParaRPr kumimoji="1" lang="ja-JP" altLang="en-US" sz="1100" dirty="0">
                        <a:latin typeface="游ゴシック Medium" panose="020B0500000000000000" pitchFamily="50" charset="-128"/>
                        <a:ea typeface="游ゴシック Medium" panose="020B0500000000000000" pitchFamily="50" charset="-128"/>
                      </a:endParaRPr>
                    </a:p>
                  </a:txBody>
                  <a:tcPr anchor="ctr"/>
                </a:tc>
                <a:extLst>
                  <a:ext uri="{0D108BD9-81ED-4DB2-BD59-A6C34878D82A}">
                    <a16:rowId xmlns:a16="http://schemas.microsoft.com/office/drawing/2014/main" val="3158706988"/>
                  </a:ext>
                </a:extLst>
              </a:tr>
              <a:tr h="343430">
                <a:tc>
                  <a:txBody>
                    <a:bodyPr/>
                    <a:lstStyle/>
                    <a:p>
                      <a:pPr algn="ctr"/>
                      <a:r>
                        <a:rPr kumimoji="1" lang="ja-JP" altLang="en-US" sz="1100" dirty="0">
                          <a:latin typeface="游ゴシック Medium" panose="020B0500000000000000" pitchFamily="50" charset="-128"/>
                          <a:ea typeface="游ゴシック Medium" panose="020B0500000000000000" pitchFamily="50" charset="-128"/>
                        </a:rPr>
                        <a:t>バイオアパタイト</a:t>
                      </a:r>
                      <a:r>
                        <a:rPr kumimoji="1" lang="en-US" altLang="ja-JP" sz="1100" dirty="0">
                          <a:latin typeface="游ゴシック Medium" panose="020B0500000000000000" pitchFamily="50" charset="-128"/>
                          <a:ea typeface="游ゴシック Medium" panose="020B0500000000000000" pitchFamily="50" charset="-128"/>
                        </a:rPr>
                        <a:t>+</a:t>
                      </a:r>
                      <a:r>
                        <a:rPr kumimoji="1" lang="ja-JP" altLang="en-US" sz="1100" dirty="0">
                          <a:latin typeface="游ゴシック Medium" panose="020B0500000000000000" pitchFamily="50" charset="-128"/>
                          <a:ea typeface="游ゴシック Medium" panose="020B0500000000000000" pitchFamily="50" charset="-128"/>
                        </a:rPr>
                        <a:t>人口唾液</a:t>
                      </a:r>
                    </a:p>
                  </a:txBody>
                  <a:tcPr anchor="ctr"/>
                </a:tc>
                <a:tc>
                  <a:txBody>
                    <a:bodyPr/>
                    <a:lstStyle/>
                    <a:p>
                      <a:pPr algn="ctr"/>
                      <a:r>
                        <a:rPr kumimoji="1" lang="en-US" altLang="ja-JP" sz="1100" dirty="0">
                          <a:latin typeface="游ゴシック Medium" panose="020B0500000000000000" pitchFamily="50" charset="-128"/>
                          <a:ea typeface="游ゴシック Medium" panose="020B0500000000000000" pitchFamily="50" charset="-128"/>
                        </a:rPr>
                        <a:t>75</a:t>
                      </a:r>
                      <a:endParaRPr kumimoji="1" lang="ja-JP" altLang="en-US" sz="1100" dirty="0">
                        <a:latin typeface="游ゴシック Medium" panose="020B0500000000000000" pitchFamily="50" charset="-128"/>
                        <a:ea typeface="游ゴシック Medium" panose="020B0500000000000000" pitchFamily="50" charset="-128"/>
                      </a:endParaRPr>
                    </a:p>
                  </a:txBody>
                  <a:tcPr anchor="ctr"/>
                </a:tc>
                <a:extLst>
                  <a:ext uri="{0D108BD9-81ED-4DB2-BD59-A6C34878D82A}">
                    <a16:rowId xmlns:a16="http://schemas.microsoft.com/office/drawing/2014/main" val="3028803974"/>
                  </a:ext>
                </a:extLst>
              </a:tr>
            </a:tbl>
          </a:graphicData>
        </a:graphic>
      </p:graphicFrame>
      <p:pic>
        <p:nvPicPr>
          <p:cNvPr id="40" name="図 39">
            <a:extLst>
              <a:ext uri="{FF2B5EF4-FFF2-40B4-BE49-F238E27FC236}">
                <a16:creationId xmlns:a16="http://schemas.microsoft.com/office/drawing/2014/main" id="{5DA67F51-085F-6DCE-5B84-52A23756739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752008" y="4557714"/>
            <a:ext cx="3479613" cy="2024139"/>
          </a:xfrm>
          <a:prstGeom prst="rect">
            <a:avLst/>
          </a:prstGeom>
        </p:spPr>
      </p:pic>
      <p:sp>
        <p:nvSpPr>
          <p:cNvPr id="41" name="テキスト ボックス 40">
            <a:extLst>
              <a:ext uri="{FF2B5EF4-FFF2-40B4-BE49-F238E27FC236}">
                <a16:creationId xmlns:a16="http://schemas.microsoft.com/office/drawing/2014/main" id="{363ADACE-E888-1896-BE4C-0D8CB2AA73DA}"/>
              </a:ext>
            </a:extLst>
          </p:cNvPr>
          <p:cNvSpPr txBox="1"/>
          <p:nvPr/>
        </p:nvSpPr>
        <p:spPr>
          <a:xfrm>
            <a:off x="9288280" y="4601521"/>
            <a:ext cx="1293611" cy="1384995"/>
          </a:xfrm>
          <a:prstGeom prst="rect">
            <a:avLst/>
          </a:prstGeom>
          <a:noFill/>
        </p:spPr>
        <p:txBody>
          <a:bodyPr wrap="square" rtlCol="0">
            <a:spAutoFit/>
          </a:bodyPr>
          <a:lstStyle/>
          <a:p>
            <a:r>
              <a:rPr lang="ja-JP" altLang="en-US" sz="1200" dirty="0">
                <a:latin typeface="游ゴシック Medium" panose="020B0500000000000000" pitchFamily="50" charset="-128"/>
                <a:ea typeface="游ゴシック Medium" panose="020B0500000000000000" pitchFamily="50" charset="-128"/>
              </a:rPr>
              <a:t>微小結晶のアパタイトが歯の表面の細かい傷にも入り込み、再石灰化を促進します。</a:t>
            </a:r>
            <a:endParaRPr lang="en-US" altLang="ja-JP" sz="1200" dirty="0">
              <a:latin typeface="游ゴシック Medium" panose="020B0500000000000000" pitchFamily="50" charset="-128"/>
              <a:ea typeface="游ゴシック Medium" panose="020B0500000000000000" pitchFamily="50" charset="-128"/>
            </a:endParaRPr>
          </a:p>
          <a:p>
            <a:r>
              <a:rPr lang="ja-JP" altLang="en-US" sz="1200" dirty="0">
                <a:latin typeface="游ゴシック Medium" panose="020B0500000000000000" pitchFamily="50" charset="-128"/>
                <a:ea typeface="游ゴシック Medium" panose="020B0500000000000000" pitchFamily="50" charset="-128"/>
              </a:rPr>
              <a:t>（イメージ図）</a:t>
            </a:r>
          </a:p>
        </p:txBody>
      </p:sp>
      <p:pic>
        <p:nvPicPr>
          <p:cNvPr id="45" name="図 44">
            <a:extLst>
              <a:ext uri="{FF2B5EF4-FFF2-40B4-BE49-F238E27FC236}">
                <a16:creationId xmlns:a16="http://schemas.microsoft.com/office/drawing/2014/main" id="{94296583-9596-5B28-946A-09C96BA1347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050404" y="3962898"/>
            <a:ext cx="1574876" cy="1620525"/>
          </a:xfrm>
          <a:prstGeom prst="rect">
            <a:avLst/>
          </a:prstGeom>
        </p:spPr>
      </p:pic>
      <p:pic>
        <p:nvPicPr>
          <p:cNvPr id="51" name="図 50">
            <a:extLst>
              <a:ext uri="{FF2B5EF4-FFF2-40B4-BE49-F238E27FC236}">
                <a16:creationId xmlns:a16="http://schemas.microsoft.com/office/drawing/2014/main" id="{6419C7F9-998B-D381-2B2D-9A6AA32BC7E9}"/>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989624" y="3967920"/>
            <a:ext cx="1610478" cy="1610478"/>
          </a:xfrm>
          <a:prstGeom prst="rect">
            <a:avLst/>
          </a:prstGeom>
        </p:spPr>
      </p:pic>
      <p:sp>
        <p:nvSpPr>
          <p:cNvPr id="52" name="テキスト ボックス 51">
            <a:extLst>
              <a:ext uri="{FF2B5EF4-FFF2-40B4-BE49-F238E27FC236}">
                <a16:creationId xmlns:a16="http://schemas.microsoft.com/office/drawing/2014/main" id="{945E241D-9851-3804-07D4-72BCB614FD98}"/>
              </a:ext>
            </a:extLst>
          </p:cNvPr>
          <p:cNvSpPr txBox="1"/>
          <p:nvPr/>
        </p:nvSpPr>
        <p:spPr>
          <a:xfrm>
            <a:off x="1944984" y="5719362"/>
            <a:ext cx="3655118" cy="461665"/>
          </a:xfrm>
          <a:prstGeom prst="rect">
            <a:avLst/>
          </a:prstGeom>
          <a:noFill/>
        </p:spPr>
        <p:txBody>
          <a:bodyPr wrap="square" rtlCol="0">
            <a:spAutoFit/>
          </a:bodyPr>
          <a:lstStyle/>
          <a:p>
            <a:r>
              <a:rPr lang="ja-JP" altLang="en-US" sz="1200" dirty="0">
                <a:latin typeface="游ゴシック Medium" panose="020B0500000000000000" pitchFamily="50" charset="-128"/>
                <a:ea typeface="游ゴシック Medium" panose="020B0500000000000000" pitchFamily="50" charset="-128"/>
              </a:rPr>
              <a:t>酸で軽く脱灰した抜歯歯の表面を</a:t>
            </a:r>
            <a:r>
              <a:rPr lang="en-US" altLang="ja-JP" sz="1200" dirty="0">
                <a:latin typeface="游ゴシック Medium" panose="020B0500000000000000" pitchFamily="50" charset="-128"/>
                <a:ea typeface="游ゴシック Medium" panose="020B0500000000000000" pitchFamily="50" charset="-128"/>
              </a:rPr>
              <a:t>1</a:t>
            </a:r>
            <a:r>
              <a:rPr lang="ja-JP" altLang="en-US" sz="1200" dirty="0">
                <a:latin typeface="游ゴシック Medium" panose="020B0500000000000000" pitchFamily="50" charset="-128"/>
                <a:ea typeface="游ゴシック Medium" panose="020B0500000000000000" pitchFamily="50" charset="-128"/>
              </a:rPr>
              <a:t>週間アパタイトパウダーで磨いた様子</a:t>
            </a:r>
          </a:p>
        </p:txBody>
      </p:sp>
    </p:spTree>
    <p:extLst>
      <p:ext uri="{BB962C8B-B14F-4D97-AF65-F5344CB8AC3E}">
        <p14:creationId xmlns:p14="http://schemas.microsoft.com/office/powerpoint/2010/main" val="48440505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ウェーブ">
  <a:themeElements>
    <a:clrScheme name="青">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ウェーブ">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ェーブ">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TotalTime>
  <Words>832</Words>
  <Application>Microsoft Office PowerPoint</Application>
  <PresentationFormat>ワイド画面</PresentationFormat>
  <Paragraphs>134</Paragraphs>
  <Slides>4</Slides>
  <Notes>1</Notes>
  <HiddenSlides>0</HiddenSlides>
  <MMClips>0</MMClips>
  <ScaleCrop>false</ScaleCrop>
  <HeadingPairs>
    <vt:vector size="6" baseType="variant">
      <vt:variant>
        <vt:lpstr>使用されているフォント</vt:lpstr>
      </vt:variant>
      <vt:variant>
        <vt:i4>14</vt:i4>
      </vt:variant>
      <vt:variant>
        <vt:lpstr>テーマ</vt:lpstr>
      </vt:variant>
      <vt:variant>
        <vt:i4>2</vt:i4>
      </vt:variant>
      <vt:variant>
        <vt:lpstr>スライド タイトル</vt:lpstr>
      </vt:variant>
      <vt:variant>
        <vt:i4>4</vt:i4>
      </vt:variant>
    </vt:vector>
  </HeadingPairs>
  <TitlesOfParts>
    <vt:vector size="20" baseType="lpstr">
      <vt:lpstr>AR丸ゴシック体M</vt:lpstr>
      <vt:lpstr>BIZ UDP明朝 Medium</vt:lpstr>
      <vt:lpstr>HGP明朝E</vt:lpstr>
      <vt:lpstr>Meiryo UI</vt:lpstr>
      <vt:lpstr>ＭＳ ゴシック</vt:lpstr>
      <vt:lpstr>游ゴシック</vt:lpstr>
      <vt:lpstr>游ゴシック Light</vt:lpstr>
      <vt:lpstr>游ゴシック Medium</vt:lpstr>
      <vt:lpstr>Arial</vt:lpstr>
      <vt:lpstr>Calibri</vt:lpstr>
      <vt:lpstr>Candara</vt:lpstr>
      <vt:lpstr>Century</vt:lpstr>
      <vt:lpstr>Symbol</vt:lpstr>
      <vt:lpstr>Wingdings</vt:lpstr>
      <vt:lpstr>Office テーマ</vt:lpstr>
      <vt:lpstr>ウェーブ</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有紀 酒井</dc:creator>
  <cp:lastModifiedBy>有紀 酒井</cp:lastModifiedBy>
  <cp:revision>1</cp:revision>
  <dcterms:created xsi:type="dcterms:W3CDTF">2025-01-27T05:00:57Z</dcterms:created>
  <dcterms:modified xsi:type="dcterms:W3CDTF">2025-01-27T05:07:51Z</dcterms:modified>
</cp:coreProperties>
</file>