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9" r:id="rId2"/>
    <p:sldId id="261" r:id="rId3"/>
    <p:sldId id="269" r:id="rId4"/>
    <p:sldId id="270" r:id="rId5"/>
    <p:sldId id="271" r:id="rId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9" autoAdjust="0"/>
    <p:restoredTop sz="94660"/>
  </p:normalViewPr>
  <p:slideViewPr>
    <p:cSldViewPr snapToGrid="0">
      <p:cViewPr varScale="1">
        <p:scale>
          <a:sx n="55" d="100"/>
          <a:sy n="55" d="100"/>
        </p:scale>
        <p:origin x="108" y="4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r>
              <a:rPr lang="ja-JP" sz="1050" dirty="0">
                <a:solidFill>
                  <a:schemeClr val="tx1"/>
                </a:solidFill>
              </a:rPr>
              <a:t>１ｇあたり皮脂吸着量</a:t>
            </a:r>
          </a:p>
        </c:rich>
      </c:tx>
      <c:layout>
        <c:manualLayout>
          <c:xMode val="edge"/>
          <c:yMode val="edge"/>
          <c:x val="0.30205540807922382"/>
          <c:y val="1.8782555196556236E-2"/>
        </c:manualLayout>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endParaRPr lang="ja-JP"/>
        </a:p>
      </c:txPr>
    </c:title>
    <c:autoTitleDeleted val="0"/>
    <c:plotArea>
      <c:layout>
        <c:manualLayout>
          <c:layoutTarget val="inner"/>
          <c:xMode val="edge"/>
          <c:yMode val="edge"/>
          <c:x val="0.13140731796152344"/>
          <c:y val="0.14043632713788368"/>
          <c:w val="0.8310873909376979"/>
          <c:h val="0.51489244645492827"/>
        </c:manualLayout>
      </c:layout>
      <c:barChart>
        <c:barDir val="col"/>
        <c:grouping val="clustered"/>
        <c:varyColors val="0"/>
        <c:ser>
          <c:idx val="0"/>
          <c:order val="0"/>
          <c:tx>
            <c:strRef>
              <c:f>Sheet1!$C$2</c:f>
              <c:strCache>
                <c:ptCount val="1"/>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Sheet1!$B$3:$B$7</c:f>
              <c:strCache>
                <c:ptCount val="5"/>
                <c:pt idx="0">
                  <c:v>ホタテ貝殻HAP</c:v>
                </c:pt>
                <c:pt idx="1">
                  <c:v>セリサイト</c:v>
                </c:pt>
                <c:pt idx="2">
                  <c:v>マイカ</c:v>
                </c:pt>
                <c:pt idx="3">
                  <c:v>クレイ</c:v>
                </c:pt>
                <c:pt idx="4">
                  <c:v>タルク</c:v>
                </c:pt>
              </c:strCache>
            </c:strRef>
          </c:cat>
          <c:val>
            <c:numRef>
              <c:f>Sheet1!$C$3:$C$7</c:f>
              <c:numCache>
                <c:formatCode>General</c:formatCode>
                <c:ptCount val="5"/>
              </c:numCache>
            </c:numRef>
          </c:val>
          <c:extLst>
            <c:ext xmlns:c16="http://schemas.microsoft.com/office/drawing/2014/chart" uri="{C3380CC4-5D6E-409C-BE32-E72D297353CC}">
              <c16:uniqueId val="{00000000-97CF-4151-8882-D7F4E3E79AE2}"/>
            </c:ext>
          </c:extLst>
        </c:ser>
        <c:ser>
          <c:idx val="1"/>
          <c:order val="1"/>
          <c:tx>
            <c:strRef>
              <c:f>Sheet1!$D$2</c:f>
              <c:strCache>
                <c:ptCount val="1"/>
                <c:pt idx="0">
                  <c:v>1ｇ当たり吸着量（ｇ）</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0"/>
            <c:invertIfNegative val="0"/>
            <c:bubble3D val="0"/>
            <c:spPr>
              <a:solidFill>
                <a:schemeClr val="accent1"/>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2-97CF-4151-8882-D7F4E3E79AE2}"/>
              </c:ext>
            </c:extLst>
          </c:dPt>
          <c:dPt>
            <c:idx val="1"/>
            <c:invertIfNegative val="0"/>
            <c:bubble3D val="0"/>
            <c:spPr>
              <a:solidFill>
                <a:schemeClr val="accent5">
                  <a:lumMod val="60000"/>
                  <a:lumOff val="40000"/>
                </a:schemeClr>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4-97CF-4151-8882-D7F4E3E79AE2}"/>
              </c:ext>
            </c:extLst>
          </c:dPt>
          <c:dPt>
            <c:idx val="2"/>
            <c:invertIfNegative val="0"/>
            <c:bubble3D val="0"/>
            <c:spPr>
              <a:solidFill>
                <a:schemeClr val="accent3">
                  <a:lumMod val="75000"/>
                </a:schemeClr>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6-97CF-4151-8882-D7F4E3E79AE2}"/>
              </c:ext>
            </c:extLst>
          </c:dPt>
          <c:dPt>
            <c:idx val="3"/>
            <c:invertIfNegative val="0"/>
            <c:bubble3D val="0"/>
            <c:spPr>
              <a:solidFill>
                <a:schemeClr val="accent3">
                  <a:lumMod val="60000"/>
                  <a:lumOff val="40000"/>
                </a:schemeClr>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8-97CF-4151-8882-D7F4E3E79AE2}"/>
              </c:ext>
            </c:extLst>
          </c:dPt>
          <c:dPt>
            <c:idx val="4"/>
            <c:invertIfNegative val="0"/>
            <c:bubble3D val="0"/>
            <c:spPr>
              <a:solidFill>
                <a:schemeClr val="accent5">
                  <a:lumMod val="50000"/>
                </a:schemeClr>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A-97CF-4151-8882-D7F4E3E79AE2}"/>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Sheet1!$B$3:$B$7</c:f>
              <c:strCache>
                <c:ptCount val="5"/>
                <c:pt idx="0">
                  <c:v>ホタテ貝殻HAP</c:v>
                </c:pt>
                <c:pt idx="1">
                  <c:v>セリサイト</c:v>
                </c:pt>
                <c:pt idx="2">
                  <c:v>マイカ</c:v>
                </c:pt>
                <c:pt idx="3">
                  <c:v>クレイ</c:v>
                </c:pt>
                <c:pt idx="4">
                  <c:v>タルク</c:v>
                </c:pt>
              </c:strCache>
            </c:strRef>
          </c:cat>
          <c:val>
            <c:numRef>
              <c:f>Sheet1!$D$3:$D$7</c:f>
              <c:numCache>
                <c:formatCode>General</c:formatCode>
                <c:ptCount val="5"/>
                <c:pt idx="0">
                  <c:v>1.8</c:v>
                </c:pt>
                <c:pt idx="1">
                  <c:v>0.73</c:v>
                </c:pt>
                <c:pt idx="2">
                  <c:v>0.8</c:v>
                </c:pt>
                <c:pt idx="3">
                  <c:v>0.47</c:v>
                </c:pt>
                <c:pt idx="4">
                  <c:v>0.75</c:v>
                </c:pt>
              </c:numCache>
            </c:numRef>
          </c:val>
          <c:extLst>
            <c:ext xmlns:c16="http://schemas.microsoft.com/office/drawing/2014/chart" uri="{C3380CC4-5D6E-409C-BE32-E72D297353CC}">
              <c16:uniqueId val="{0000000B-97CF-4151-8882-D7F4E3E79AE2}"/>
            </c:ext>
          </c:extLst>
        </c:ser>
        <c:dLbls>
          <c:dLblPos val="outEnd"/>
          <c:showLegendKey val="0"/>
          <c:showVal val="1"/>
          <c:showCatName val="0"/>
          <c:showSerName val="0"/>
          <c:showPercent val="0"/>
          <c:showBubbleSize val="0"/>
        </c:dLbls>
        <c:gapWidth val="100"/>
        <c:overlap val="-24"/>
        <c:axId val="248035744"/>
        <c:axId val="248031424"/>
      </c:barChart>
      <c:catAx>
        <c:axId val="248035744"/>
        <c:scaling>
          <c:orientation val="minMax"/>
        </c:scaling>
        <c:delete val="0"/>
        <c:axPos val="b"/>
        <c:numFmt formatCode="General" sourceLinked="1"/>
        <c:majorTickMark val="none"/>
        <c:minorTickMark val="none"/>
        <c:tickLblPos val="nextTo"/>
        <c:spPr>
          <a:noFill/>
          <a:ln w="12700" cap="flat" cmpd="sng" algn="ctr">
            <a:solidFill>
              <a:schemeClr val="tx2"/>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ja-JP"/>
          </a:p>
        </c:txPr>
        <c:crossAx val="248031424"/>
        <c:crosses val="autoZero"/>
        <c:auto val="1"/>
        <c:lblAlgn val="ctr"/>
        <c:lblOffset val="100"/>
        <c:noMultiLvlLbl val="0"/>
      </c:catAx>
      <c:valAx>
        <c:axId val="24803142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solidFill>
              <a:schemeClr val="accent1">
                <a:lumMod val="7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ja-JP"/>
          </a:p>
        </c:txPr>
        <c:crossAx val="248035744"/>
        <c:crosses val="autoZero"/>
        <c:crossBetween val="between"/>
        <c:majorUnit val="0.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05E0DB">
        <a:lumMod val="20000"/>
        <a:lumOff val="80000"/>
      </a:srgbClr>
    </a:solidFill>
    <a:ln w="25400" cmpd="thinThick">
      <a:solidFill>
        <a:schemeClr val="accent5">
          <a:lumMod val="75000"/>
        </a:schemeClr>
      </a:solidFill>
    </a:ln>
    <a:effectLst/>
  </c:spPr>
  <c:txPr>
    <a:bodyPr/>
    <a:lstStyle/>
    <a:p>
      <a:pPr>
        <a:defRPr/>
      </a:pPr>
      <a:endParaRPr lang="ja-JP"/>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drawings/drawing1.xml><?xml version="1.0" encoding="utf-8"?>
<c:userShapes xmlns:c="http://schemas.openxmlformats.org/drawingml/2006/chart">
  <cdr:relSizeAnchor xmlns:cdr="http://schemas.openxmlformats.org/drawingml/2006/chartDrawing">
    <cdr:from>
      <cdr:x>0</cdr:x>
      <cdr:y>0</cdr:y>
    </cdr:from>
    <cdr:to>
      <cdr:x>0.17268</cdr:x>
      <cdr:y>0.12897</cdr:y>
    </cdr:to>
    <cdr:sp macro="" textlink="">
      <cdr:nvSpPr>
        <cdr:cNvPr id="2" name="テキスト ボックス 1">
          <a:extLst xmlns:a="http://schemas.openxmlformats.org/drawingml/2006/main">
            <a:ext uri="{FF2B5EF4-FFF2-40B4-BE49-F238E27FC236}">
              <a16:creationId xmlns:a16="http://schemas.microsoft.com/office/drawing/2014/main" id="{B61080BD-EEF0-92ED-8235-3B8B15CD8292}"/>
            </a:ext>
          </a:extLst>
        </cdr:cNvPr>
        <cdr:cNvSpPr txBox="1"/>
      </cdr:nvSpPr>
      <cdr:spPr>
        <a:xfrm xmlns:a="http://schemas.openxmlformats.org/drawingml/2006/main">
          <a:off x="-245964" y="0"/>
          <a:ext cx="526264" cy="26161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ja-JP" altLang="en-US" sz="1100" dirty="0"/>
            <a:t>（ｇ）</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E3D36D-0FB8-4652-B0EA-730C3C4B76A8}" type="datetimeFigureOut">
              <a:rPr kumimoji="1" lang="ja-JP" altLang="en-US" smtClean="0"/>
              <a:t>2025/1/27</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FE9A7C-0AFD-4925-A777-F7169485C067}" type="slidenum">
              <a:rPr kumimoji="1" lang="ja-JP" altLang="en-US" smtClean="0"/>
              <a:t>‹#›</a:t>
            </a:fld>
            <a:endParaRPr kumimoji="1" lang="ja-JP" altLang="en-US"/>
          </a:p>
        </p:txBody>
      </p:sp>
    </p:spTree>
    <p:extLst>
      <p:ext uri="{BB962C8B-B14F-4D97-AF65-F5344CB8AC3E}">
        <p14:creationId xmlns:p14="http://schemas.microsoft.com/office/powerpoint/2010/main" val="96188546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アパタイトと私たちの出会いは約</a:t>
            </a:r>
            <a:r>
              <a:rPr kumimoji="1" lang="en-US" altLang="ja-JP" dirty="0"/>
              <a:t>5</a:t>
            </a:r>
            <a:r>
              <a:rPr kumimoji="1" lang="ja-JP" altLang="en-US" dirty="0"/>
              <a:t>年前になります。</a:t>
            </a:r>
            <a:endParaRPr kumimoji="1" lang="en-US" altLang="ja-JP" dirty="0"/>
          </a:p>
          <a:p>
            <a:r>
              <a:rPr kumimoji="1" lang="ja-JP" altLang="en-US" dirty="0"/>
              <a:t>北海道大学の久保木先生という名誉教授がホタテの貝殻からアパタイトを作って歯磨き粉を製造する会社を探しているというのを仕事関係の人から聞き、</a:t>
            </a:r>
            <a:endParaRPr kumimoji="1" lang="en-US" altLang="ja-JP" dirty="0"/>
          </a:p>
          <a:p>
            <a:r>
              <a:rPr kumimoji="1" lang="ja-JP" altLang="en-US" dirty="0"/>
              <a:t>中村の直感が働いて、うちで作ってみようということになったのが、始まりです。</a:t>
            </a:r>
            <a:endParaRPr kumimoji="1" lang="en-US" altLang="ja-JP" dirty="0"/>
          </a:p>
          <a:p>
            <a:r>
              <a:rPr kumimoji="1" lang="ja-JP" altLang="en-US" dirty="0"/>
              <a:t>北海道に行って、アパタイトの作り方を教えてもらい、彦根で作り始めたのですが、次々と問題が出てきて、それをひとつひとつクリアしていくのに約</a:t>
            </a:r>
            <a:r>
              <a:rPr kumimoji="1" lang="en-US" altLang="ja-JP" dirty="0"/>
              <a:t>3</a:t>
            </a:r>
            <a:r>
              <a:rPr kumimoji="1" lang="ja-JP" altLang="en-US" dirty="0"/>
              <a:t>年かかっています。</a:t>
            </a:r>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4032F-7468-4A4B-B183-D8B2EC5D7803}"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4069624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アパタイトというのは、ギリシャ語の　惑わすという意味から来ています。</a:t>
            </a:r>
            <a:endParaRPr kumimoji="1" lang="en-US" altLang="ja-JP" dirty="0"/>
          </a:p>
          <a:p>
            <a:r>
              <a:rPr kumimoji="1" lang="ja-JP" altLang="en-US" dirty="0"/>
              <a:t>なぜこのような名前が付いたかといいますと、アパタイトの一般的な化学式は</a:t>
            </a:r>
            <a:r>
              <a:rPr lang="en-US" altLang="ja-JP" sz="1200" dirty="0">
                <a:solidFill>
                  <a:srgbClr val="FF0000"/>
                </a:solidFill>
              </a:rPr>
              <a:t>X</a:t>
            </a:r>
            <a:r>
              <a:rPr kumimoji="1" lang="en-US" altLang="ja-JP" sz="1200" dirty="0"/>
              <a:t>10(</a:t>
            </a:r>
            <a:r>
              <a:rPr kumimoji="1" lang="en-US" altLang="ja-JP" sz="1200" dirty="0">
                <a:solidFill>
                  <a:srgbClr val="00B050"/>
                </a:solidFill>
              </a:rPr>
              <a:t>Y</a:t>
            </a:r>
            <a:r>
              <a:rPr kumimoji="1" lang="en-US" altLang="ja-JP" sz="1200" dirty="0"/>
              <a:t>O4)6</a:t>
            </a:r>
            <a:r>
              <a:rPr kumimoji="1" lang="en-US" altLang="ja-JP" sz="1200" dirty="0">
                <a:solidFill>
                  <a:schemeClr val="accent1"/>
                </a:solidFill>
              </a:rPr>
              <a:t>Z</a:t>
            </a:r>
            <a:r>
              <a:rPr kumimoji="1" lang="en-US" altLang="ja-JP" sz="1200" dirty="0"/>
              <a:t>2</a:t>
            </a:r>
            <a:r>
              <a:rPr kumimoji="1" lang="ja-JP" altLang="en-US" sz="1200" dirty="0"/>
              <a:t>であらわされ、</a:t>
            </a:r>
            <a:r>
              <a:rPr kumimoji="1" lang="en-US" altLang="ja-JP" sz="1200" dirty="0"/>
              <a:t>XYZ</a:t>
            </a:r>
            <a:r>
              <a:rPr kumimoji="1" lang="ja-JP" altLang="en-US" sz="1200" dirty="0" err="1"/>
              <a:t>には</a:t>
            </a:r>
            <a:r>
              <a:rPr kumimoji="1" lang="ja-JP" altLang="en-US" sz="1200" dirty="0"/>
              <a:t>いろいろな元素が入り、見た目にもいろんな色や特性になり、研究者を惑わせるからと言われています。</a:t>
            </a:r>
            <a:endParaRPr kumimoji="1" lang="en-US" altLang="ja-JP" sz="1200" dirty="0"/>
          </a:p>
          <a:p>
            <a:r>
              <a:rPr kumimoji="1" lang="ja-JP" altLang="en-US" sz="1200" dirty="0"/>
              <a:t>このうち、最も一般的で、広く使われているのがハイドロキシアパタイトです。</a:t>
            </a:r>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4032F-7468-4A4B-B183-D8B2EC5D7803}"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943384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4032F-7468-4A4B-B183-D8B2EC5D7803}"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763182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4032F-7468-4A4B-B183-D8B2EC5D7803}"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339119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6" name="Rounded Rectangle 15"/>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7" name="Group 9"/>
          <p:cNvGrpSpPr>
            <a:grpSpLocks noChangeAspect="1"/>
          </p:cNvGrpSpPr>
          <p:nvPr/>
        </p:nvGrpSpPr>
        <p:grpSpPr bwMode="hidden">
          <a:xfrm>
            <a:off x="282220" y="5353963"/>
            <a:ext cx="11631168"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grpSp>
      <p:sp>
        <p:nvSpPr>
          <p:cNvPr id="2" name="Title 1"/>
          <p:cNvSpPr>
            <a:spLocks noGrp="1"/>
          </p:cNvSpPr>
          <p:nvPr>
            <p:ph type="ctrTitle"/>
          </p:nvPr>
        </p:nvSpPr>
        <p:spPr>
          <a:xfrm>
            <a:off x="914400" y="1600200"/>
            <a:ext cx="10363200" cy="1780108"/>
          </a:xfrm>
        </p:spPr>
        <p:txBody>
          <a:bodyPr anchor="b">
            <a:normAutofit/>
          </a:bodyPr>
          <a:lstStyle>
            <a:lvl1pPr>
              <a:defRPr sz="4400">
                <a:solidFill>
                  <a:srgbClr val="FFFFFF"/>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828800" y="3556001"/>
            <a:ext cx="85344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Tree>
    <p:extLst>
      <p:ext uri="{BB962C8B-B14F-4D97-AF65-F5344CB8AC3E}">
        <p14:creationId xmlns:p14="http://schemas.microsoft.com/office/powerpoint/2010/main" val="1512867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
        <p:nvSpPr>
          <p:cNvPr id="7" name="Title 6"/>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1132101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14" name="Rounded Rectangle 13"/>
          <p:cNvSpPr/>
          <p:nvPr/>
        </p:nvSpPr>
        <p:spPr>
          <a:xfrm>
            <a:off x="304800" y="228600"/>
            <a:ext cx="11594592"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14"/>
          <p:cNvSpPr>
            <a:spLocks/>
          </p:cNvSpPr>
          <p:nvPr/>
        </p:nvSpPr>
        <p:spPr bwMode="hidden">
          <a:xfrm>
            <a:off x="8063251" y="4203592"/>
            <a:ext cx="383523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0" name="Freeform 18"/>
          <p:cNvSpPr>
            <a:spLocks/>
          </p:cNvSpPr>
          <p:nvPr/>
        </p:nvSpPr>
        <p:spPr bwMode="hidden">
          <a:xfrm>
            <a:off x="3492427" y="4075290"/>
            <a:ext cx="7392687"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1" name="Freeform 22"/>
          <p:cNvSpPr>
            <a:spLocks/>
          </p:cNvSpPr>
          <p:nvPr/>
        </p:nvSpPr>
        <p:spPr bwMode="hidden">
          <a:xfrm>
            <a:off x="3771637" y="4087562"/>
            <a:ext cx="729064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2" name="Freeform 26"/>
          <p:cNvSpPr>
            <a:spLocks/>
          </p:cNvSpPr>
          <p:nvPr/>
        </p:nvSpPr>
        <p:spPr bwMode="hidden">
          <a:xfrm>
            <a:off x="7479319" y="4074175"/>
            <a:ext cx="4410667"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13" name="Freeform 10"/>
          <p:cNvSpPr>
            <a:spLocks/>
          </p:cNvSpPr>
          <p:nvPr/>
        </p:nvSpPr>
        <p:spPr bwMode="hidden">
          <a:xfrm>
            <a:off x="282220" y="4058555"/>
            <a:ext cx="11631168"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2" name="Title 1"/>
          <p:cNvSpPr>
            <a:spLocks noGrp="1"/>
          </p:cNvSpPr>
          <p:nvPr>
            <p:ph type="title"/>
          </p:nvPr>
        </p:nvSpPr>
        <p:spPr>
          <a:xfrm>
            <a:off x="920043" y="2463560"/>
            <a:ext cx="10363200" cy="1524000"/>
          </a:xfrm>
        </p:spPr>
        <p:txBody>
          <a:bodyPr anchor="t">
            <a:normAutofit/>
          </a:bodyPr>
          <a:lstStyle>
            <a:lvl1pPr algn="ctr">
              <a:defRPr sz="44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823153" y="1437449"/>
            <a:ext cx="8556979"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Tree>
    <p:extLst>
      <p:ext uri="{BB962C8B-B14F-4D97-AF65-F5344CB8AC3E}">
        <p14:creationId xmlns:p14="http://schemas.microsoft.com/office/powerpoint/2010/main" val="1331801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5" name="Date Placeholder 4"/>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
        <p:nvSpPr>
          <p:cNvPr id="9" name="Content Placeholder 8"/>
          <p:cNvSpPr>
            <a:spLocks noGrp="1"/>
          </p:cNvSpPr>
          <p:nvPr>
            <p:ph sz="quarter" idx="13"/>
          </p:nvPr>
        </p:nvSpPr>
        <p:spPr>
          <a:xfrm>
            <a:off x="902207" y="2679192"/>
            <a:ext cx="5096256" cy="34472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1" name="Content Placeholder 10"/>
          <p:cNvSpPr>
            <a:spLocks noGrp="1"/>
          </p:cNvSpPr>
          <p:nvPr>
            <p:ph sz="quarter" idx="14"/>
          </p:nvPr>
        </p:nvSpPr>
        <p:spPr>
          <a:xfrm>
            <a:off x="6193536" y="2679192"/>
            <a:ext cx="5096256" cy="34472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Tree>
    <p:extLst>
      <p:ext uri="{BB962C8B-B14F-4D97-AF65-F5344CB8AC3E}">
        <p14:creationId xmlns:p14="http://schemas.microsoft.com/office/powerpoint/2010/main" val="391838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a:t>マスター タイトルの書式設定</a:t>
            </a:r>
            <a:endParaRPr lang="en-US"/>
          </a:p>
        </p:txBody>
      </p:sp>
      <p:sp>
        <p:nvSpPr>
          <p:cNvPr id="3" name="Text Placeholder 2"/>
          <p:cNvSpPr>
            <a:spLocks noGrp="1"/>
          </p:cNvSpPr>
          <p:nvPr>
            <p:ph type="body" idx="1"/>
          </p:nvPr>
        </p:nvSpPr>
        <p:spPr>
          <a:xfrm>
            <a:off x="902208" y="2678114"/>
            <a:ext cx="5096256"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903110" y="3429001"/>
            <a:ext cx="5093407"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97600" y="2678113"/>
            <a:ext cx="5096256"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93367" y="3429001"/>
            <a:ext cx="5096256"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Tree>
    <p:extLst>
      <p:ext uri="{BB962C8B-B14F-4D97-AF65-F5344CB8AC3E}">
        <p14:creationId xmlns:p14="http://schemas.microsoft.com/office/powerpoint/2010/main" val="3630826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Tree>
    <p:extLst>
      <p:ext uri="{BB962C8B-B14F-4D97-AF65-F5344CB8AC3E}">
        <p14:creationId xmlns:p14="http://schemas.microsoft.com/office/powerpoint/2010/main" val="4285819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12" name="Rounded Rectangle 11"/>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6" name="Group 5"/>
          <p:cNvGrpSpPr>
            <a:grpSpLocks noChangeAspect="1"/>
          </p:cNvGrpSpPr>
          <p:nvPr/>
        </p:nvGrpSpPr>
        <p:grpSpPr bwMode="hidden">
          <a:xfrm>
            <a:off x="282220" y="714191"/>
            <a:ext cx="11631168"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grpSp>
      <p:sp>
        <p:nvSpPr>
          <p:cNvPr id="2" name="Date Placeholder 1"/>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Tree>
    <p:extLst>
      <p:ext uri="{BB962C8B-B14F-4D97-AF65-F5344CB8AC3E}">
        <p14:creationId xmlns:p14="http://schemas.microsoft.com/office/powerpoint/2010/main" val="465287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15" name="Rounded Rectangle 14"/>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Date Placeholder 4"/>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
        <p:nvSpPr>
          <p:cNvPr id="4" name="Text Placeholder 3"/>
          <p:cNvSpPr>
            <a:spLocks noGrp="1"/>
          </p:cNvSpPr>
          <p:nvPr>
            <p:ph type="body" sz="half" idx="2"/>
          </p:nvPr>
        </p:nvSpPr>
        <p:spPr>
          <a:xfrm>
            <a:off x="1219200" y="3581401"/>
            <a:ext cx="44704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grpSp>
        <p:nvGrpSpPr>
          <p:cNvPr id="2" name="Group 23"/>
          <p:cNvGrpSpPr>
            <a:grpSpLocks noChangeAspect="1"/>
          </p:cNvGrpSpPr>
          <p:nvPr/>
        </p:nvGrpSpPr>
        <p:grpSpPr bwMode="hidden">
          <a:xfrm>
            <a:off x="282220" y="714191"/>
            <a:ext cx="11631168"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grpSp>
      <p:sp>
        <p:nvSpPr>
          <p:cNvPr id="22" name="Title 21"/>
          <p:cNvSpPr>
            <a:spLocks noGrp="1"/>
          </p:cNvSpPr>
          <p:nvPr>
            <p:ph type="title"/>
          </p:nvPr>
        </p:nvSpPr>
        <p:spPr>
          <a:xfrm>
            <a:off x="1219200" y="2286000"/>
            <a:ext cx="4470400" cy="1252728"/>
          </a:xfrm>
        </p:spPr>
        <p:txBody>
          <a:bodyPr anchor="b">
            <a:noAutofit/>
          </a:bodyPr>
          <a:lstStyle>
            <a:lvl1pPr algn="l">
              <a:defRPr sz="3200">
                <a:solidFill>
                  <a:schemeClr val="tx2"/>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6202616" y="1828800"/>
            <a:ext cx="5205435"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2615230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5" name="Rounded Rectangle 14"/>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9" name="Group 8"/>
          <p:cNvGrpSpPr>
            <a:grpSpLocks noChangeAspect="1"/>
          </p:cNvGrpSpPr>
          <p:nvPr/>
        </p:nvGrpSpPr>
        <p:grpSpPr bwMode="hidden">
          <a:xfrm>
            <a:off x="282220" y="5353963"/>
            <a:ext cx="11631168"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grpSp>
      <p:sp>
        <p:nvSpPr>
          <p:cNvPr id="2" name="Title 1"/>
          <p:cNvSpPr>
            <a:spLocks noGrp="1"/>
          </p:cNvSpPr>
          <p:nvPr>
            <p:ph type="title"/>
          </p:nvPr>
        </p:nvSpPr>
        <p:spPr>
          <a:xfrm>
            <a:off x="6498874" y="338667"/>
            <a:ext cx="5083527" cy="2429934"/>
          </a:xfrm>
        </p:spPr>
        <p:txBody>
          <a:bodyPr anchor="b">
            <a:normAutofit/>
          </a:bodyPr>
          <a:lstStyle>
            <a:lvl1pPr algn="l">
              <a:defRPr sz="2800" b="0">
                <a:solidFill>
                  <a:srgbClr val="FFFFFF"/>
                </a:solidFill>
              </a:defRPr>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6491112" y="2785533"/>
            <a:ext cx="5091289"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
        <p:nvSpPr>
          <p:cNvPr id="3" name="Picture Placeholder 2"/>
          <p:cNvSpPr>
            <a:spLocks noGrp="1"/>
          </p:cNvSpPr>
          <p:nvPr>
            <p:ph type="pic" idx="1"/>
          </p:nvPr>
        </p:nvSpPr>
        <p:spPr>
          <a:xfrm>
            <a:off x="1117600" y="1371600"/>
            <a:ext cx="475488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Tree>
    <p:extLst>
      <p:ext uri="{BB962C8B-B14F-4D97-AF65-F5344CB8AC3E}">
        <p14:creationId xmlns:p14="http://schemas.microsoft.com/office/powerpoint/2010/main" val="1651919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Tree>
    <p:extLst>
      <p:ext uri="{BB962C8B-B14F-4D97-AF65-F5344CB8AC3E}">
        <p14:creationId xmlns:p14="http://schemas.microsoft.com/office/powerpoint/2010/main" val="1981238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1" name="Rounded Rectangle 20"/>
          <p:cNvSpPr/>
          <p:nvPr/>
        </p:nvSpPr>
        <p:spPr bwMode="hidden">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grpSp>
        <p:nvGrpSpPr>
          <p:cNvPr id="15" name="Group 14"/>
          <p:cNvGrpSpPr>
            <a:grpSpLocks noChangeAspect="1"/>
          </p:cNvGrpSpPr>
          <p:nvPr/>
        </p:nvGrpSpPr>
        <p:grpSpPr bwMode="hidden">
          <a:xfrm>
            <a:off x="282220" y="714191"/>
            <a:ext cx="11631168"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grpSp>
      <p:sp>
        <p:nvSpPr>
          <p:cNvPr id="2" name="Vertical Title 1"/>
          <p:cNvSpPr>
            <a:spLocks noGrp="1"/>
          </p:cNvSpPr>
          <p:nvPr>
            <p:ph type="title" orient="vert"/>
          </p:nvPr>
        </p:nvSpPr>
        <p:spPr>
          <a:xfrm>
            <a:off x="8839200" y="1447801"/>
            <a:ext cx="2743200" cy="4487333"/>
          </a:xfrm>
        </p:spPr>
        <p:txBody>
          <a:bodyPr vert="eaVert" anchor="ctr"/>
          <a:lstStyle>
            <a:lvl1pPr algn="l">
              <a:defRPr>
                <a:solidFill>
                  <a:schemeClr val="tx2"/>
                </a:solidFill>
              </a:defRPr>
            </a:lvl1p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09600" y="1447800"/>
            <a:ext cx="80264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3418817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8" name="Group 15"/>
          <p:cNvGrpSpPr>
            <a:grpSpLocks noChangeAspect="1"/>
          </p:cNvGrpSpPr>
          <p:nvPr/>
        </p:nvGrpSpPr>
        <p:grpSpPr bwMode="hidden">
          <a:xfrm>
            <a:off x="282220" y="1679429"/>
            <a:ext cx="11631168"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grpSp>
      <p:sp>
        <p:nvSpPr>
          <p:cNvPr id="2" name="Title Placeholder 1"/>
          <p:cNvSpPr>
            <a:spLocks noGrp="1"/>
          </p:cNvSpPr>
          <p:nvPr>
            <p:ph type="title"/>
          </p:nvPr>
        </p:nvSpPr>
        <p:spPr>
          <a:xfrm>
            <a:off x="609600" y="338328"/>
            <a:ext cx="10972800" cy="125272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4" name="Date Placeholder 3"/>
          <p:cNvSpPr>
            <a:spLocks noGrp="1"/>
          </p:cNvSpPr>
          <p:nvPr>
            <p:ph type="dt" sz="half" idx="2"/>
          </p:nvPr>
        </p:nvSpPr>
        <p:spPr>
          <a:xfrm>
            <a:off x="6884896" y="6250165"/>
            <a:ext cx="5048920" cy="365125"/>
          </a:xfrm>
          <a:prstGeom prst="rect">
            <a:avLst/>
          </a:prstGeom>
        </p:spPr>
        <p:txBody>
          <a:bodyPr vert="horz" lIns="91440" tIns="45720" rIns="91440" bIns="45720" rtlCol="0" anchor="ctr"/>
          <a:lstStyle>
            <a:lvl1pPr algn="r">
              <a:defRPr sz="1000">
                <a:solidFill>
                  <a:schemeClr val="tx2"/>
                </a:solidFill>
              </a:defRPr>
            </a:lvl1pPr>
          </a:lstStyle>
          <a:p>
            <a:fld id="{06B1CA3E-A36D-447E-A66F-8034A58AE042}" type="datetimeFigureOut">
              <a:rPr kumimoji="1" lang="ja-JP" altLang="en-US" smtClean="0"/>
              <a:t>2025/1/27</a:t>
            </a:fld>
            <a:endParaRPr kumimoji="1" lang="ja-JP" altLang="en-US"/>
          </a:p>
        </p:txBody>
      </p:sp>
      <p:sp>
        <p:nvSpPr>
          <p:cNvPr id="5" name="Footer Placeholder 4"/>
          <p:cNvSpPr>
            <a:spLocks noGrp="1"/>
          </p:cNvSpPr>
          <p:nvPr>
            <p:ph type="ftr" sz="quarter" idx="3"/>
          </p:nvPr>
        </p:nvSpPr>
        <p:spPr>
          <a:xfrm>
            <a:off x="258185" y="6250165"/>
            <a:ext cx="5048921" cy="365125"/>
          </a:xfrm>
          <a:prstGeom prst="rect">
            <a:avLst/>
          </a:prstGeom>
        </p:spPr>
        <p:txBody>
          <a:bodyPr vert="horz" lIns="91440" tIns="45720" rIns="91440" bIns="45720" rtlCol="0" anchor="ctr"/>
          <a:lstStyle>
            <a:lvl1pPr algn="l">
              <a:defRPr sz="1000">
                <a:solidFill>
                  <a:schemeClr val="tx2"/>
                </a:solidFill>
              </a:defRPr>
            </a:lvl1pPr>
          </a:lstStyle>
          <a:p>
            <a:endParaRPr kumimoji="1" lang="ja-JP" altLang="en-US"/>
          </a:p>
        </p:txBody>
      </p:sp>
      <p:sp>
        <p:nvSpPr>
          <p:cNvPr id="6" name="Slide Number Placeholder 5"/>
          <p:cNvSpPr>
            <a:spLocks noGrp="1"/>
          </p:cNvSpPr>
          <p:nvPr>
            <p:ph type="sldNum" sz="quarter" idx="4"/>
          </p:nvPr>
        </p:nvSpPr>
        <p:spPr>
          <a:xfrm>
            <a:off x="5321451" y="6250164"/>
            <a:ext cx="1549101" cy="365125"/>
          </a:xfrm>
          <a:prstGeom prst="rect">
            <a:avLst/>
          </a:prstGeom>
        </p:spPr>
        <p:txBody>
          <a:bodyPr vert="horz" lIns="91440" tIns="45720" rIns="91440" bIns="45720" rtlCol="0" anchor="ctr"/>
          <a:lstStyle>
            <a:lvl1pPr algn="ctr">
              <a:defRPr sz="1000">
                <a:solidFill>
                  <a:schemeClr val="tx2"/>
                </a:solidFill>
              </a:defRPr>
            </a:lvl1pPr>
          </a:lstStyle>
          <a:p>
            <a:fld id="{17825F17-F76F-4323-ACB7-CF99B96846C3}" type="slidenum">
              <a:rPr kumimoji="1" lang="ja-JP" altLang="en-US" smtClean="0"/>
              <a:t>‹#›</a:t>
            </a:fld>
            <a:endParaRPr kumimoji="1" lang="ja-JP" altLang="en-US"/>
          </a:p>
        </p:txBody>
      </p:sp>
      <p:sp>
        <p:nvSpPr>
          <p:cNvPr id="3" name="Text Placeholder 2"/>
          <p:cNvSpPr>
            <a:spLocks noGrp="1"/>
          </p:cNvSpPr>
          <p:nvPr>
            <p:ph type="body" idx="1"/>
          </p:nvPr>
        </p:nvSpPr>
        <p:spPr>
          <a:xfrm>
            <a:off x="1162757" y="2675467"/>
            <a:ext cx="9877777" cy="345069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15479211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kumimoji="1" sz="4400" kern="1200">
          <a:solidFill>
            <a:srgbClr val="FFFFFF"/>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kumimoji="1"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kumimoji="1"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kumimoji="1"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kumimoji="1"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kumimoji="1"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chart" Target="../charts/chart1.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jpeg"/><Relationship Id="rId7" Type="http://schemas.microsoft.com/office/2007/relationships/hdphoto" Target="../media/hdphoto3.wdp"/><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 Id="rId9" Type="http://schemas.microsoft.com/office/2007/relationships/hdphoto" Target="../media/hdphoto4.wdp"/></Relationships>
</file>

<file path=ppt/slides/_rels/slide5.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8.tmp"/><Relationship Id="rId4" Type="http://schemas.openxmlformats.org/officeDocument/2006/relationships/image" Target="../media/image13.png"/><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829526" y="1216271"/>
            <a:ext cx="8532948" cy="1036712"/>
          </a:xfrm>
        </p:spPr>
        <p:txBody>
          <a:bodyPr>
            <a:normAutofit fontScale="90000"/>
          </a:bodyPr>
          <a:lstStyle/>
          <a:p>
            <a:r>
              <a:rPr kumimoji="1" lang="ja-JP" altLang="en-US" dirty="0">
                <a:latin typeface="ＭＳ ゴシック" panose="020B0609070205080204" pitchFamily="49" charset="-128"/>
                <a:ea typeface="ＭＳ ゴシック" panose="020B0609070205080204" pitchFamily="49" charset="-128"/>
              </a:rPr>
              <a:t>シェルアパタイト</a:t>
            </a:r>
            <a:br>
              <a:rPr kumimoji="1" lang="en-US" altLang="ja-JP" dirty="0">
                <a:latin typeface="ＭＳ ゴシック" panose="020B0609070205080204" pitchFamily="49" charset="-128"/>
                <a:ea typeface="ＭＳ ゴシック" panose="020B0609070205080204" pitchFamily="49" charset="-128"/>
              </a:rPr>
            </a:br>
            <a:r>
              <a:rPr lang="ja-JP" altLang="en-US" sz="3600" dirty="0">
                <a:latin typeface="ＭＳ ゴシック" panose="020B0609070205080204" pitchFamily="49" charset="-128"/>
                <a:ea typeface="ＭＳ ゴシック" panose="020B0609070205080204" pitchFamily="49" charset="-128"/>
              </a:rPr>
              <a:t>（ホタテ貝殻由来ハイドロキシアパタイト）</a:t>
            </a:r>
          </a:p>
        </p:txBody>
      </p:sp>
      <p:sp>
        <p:nvSpPr>
          <p:cNvPr id="3" name="サブタイトル 2"/>
          <p:cNvSpPr>
            <a:spLocks noGrp="1"/>
          </p:cNvSpPr>
          <p:nvPr>
            <p:ph type="subTitle" idx="1"/>
          </p:nvPr>
        </p:nvSpPr>
        <p:spPr>
          <a:xfrm>
            <a:off x="5879976" y="4572305"/>
            <a:ext cx="4194466" cy="520081"/>
          </a:xfrm>
        </p:spPr>
        <p:txBody>
          <a:bodyPr>
            <a:normAutofit fontScale="85000" lnSpcReduction="10000"/>
          </a:bodyPr>
          <a:lstStyle/>
          <a:p>
            <a:r>
              <a:rPr kumimoji="1" lang="ja-JP" altLang="en-US" dirty="0">
                <a:latin typeface="ＭＳ ゴシック" panose="020B0609070205080204" pitchFamily="49" charset="-128"/>
                <a:ea typeface="ＭＳ ゴシック" panose="020B0609070205080204" pitchFamily="49" charset="-128"/>
              </a:rPr>
              <a:t>バイオサイエンステクノロジー株式会社</a:t>
            </a:r>
          </a:p>
        </p:txBody>
      </p:sp>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91544" y="2700096"/>
            <a:ext cx="3744416" cy="3744416"/>
          </a:xfrm>
          <a:prstGeom prst="ellipse">
            <a:avLst/>
          </a:prstGeom>
          <a:ln>
            <a:noFill/>
          </a:ln>
          <a:effectLst>
            <a:softEdge rad="112500"/>
          </a:effectLst>
        </p:spPr>
      </p:pic>
    </p:spTree>
    <p:extLst>
      <p:ext uri="{BB962C8B-B14F-4D97-AF65-F5344CB8AC3E}">
        <p14:creationId xmlns:p14="http://schemas.microsoft.com/office/powerpoint/2010/main" val="1895912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コンテンツ プレースホルダー 7">
            <a:extLst>
              <a:ext uri="{FF2B5EF4-FFF2-40B4-BE49-F238E27FC236}">
                <a16:creationId xmlns:a16="http://schemas.microsoft.com/office/drawing/2014/main" id="{B5D320BD-400F-7286-9AC6-67DDB007542A}"/>
              </a:ext>
            </a:extLst>
          </p:cNvPr>
          <p:cNvSpPr>
            <a:spLocks noGrp="1"/>
          </p:cNvSpPr>
          <p:nvPr>
            <p:ph idx="1"/>
          </p:nvPr>
        </p:nvSpPr>
        <p:spPr>
          <a:xfrm>
            <a:off x="1775520" y="1098028"/>
            <a:ext cx="8640960" cy="1689637"/>
          </a:xfrm>
          <a:solidFill>
            <a:schemeClr val="accent1">
              <a:lumMod val="20000"/>
              <a:lumOff val="80000"/>
            </a:schemeClr>
          </a:solidFill>
        </p:spPr>
        <p:txBody>
          <a:bodyPr>
            <a:normAutofit/>
          </a:bodyPr>
          <a:lstStyle/>
          <a:p>
            <a:pPr marL="0" indent="0">
              <a:lnSpc>
                <a:spcPts val="2700"/>
              </a:lnSpc>
              <a:buNone/>
            </a:pPr>
            <a:r>
              <a:rPr lang="ja-JP" altLang="ja-JP" sz="1800" kern="100" dirty="0">
                <a:solidFill>
                  <a:schemeClr val="tx1"/>
                </a:solidFill>
                <a:latin typeface="游ゴシック Medium" panose="020B0500000000000000" pitchFamily="50" charset="-128"/>
                <a:ea typeface="游ゴシック Medium" panose="020B0500000000000000" pitchFamily="50" charset="-128"/>
                <a:cs typeface="Arial" panose="020B0604020202020204" pitchFamily="34" charset="0"/>
              </a:rPr>
              <a:t>一般的に医療、化粧品分野等で使用されるアパタイトは、正式名ハイドロキシアパタイト（</a:t>
            </a:r>
            <a:r>
              <a:rPr lang="en-US" altLang="ja-JP" sz="1800" kern="100" dirty="0">
                <a:solidFill>
                  <a:schemeClr val="tx1"/>
                </a:solidFill>
                <a:latin typeface="游ゴシック Medium" panose="020B0500000000000000" pitchFamily="50" charset="-128"/>
                <a:ea typeface="游ゴシック Medium" panose="020B0500000000000000" pitchFamily="50" charset="-128"/>
                <a:cs typeface="Arial" panose="020B0604020202020204" pitchFamily="34" charset="0"/>
              </a:rPr>
              <a:t>Hydroxyapatite:</a:t>
            </a:r>
            <a:r>
              <a:rPr lang="ja-JP" altLang="ja-JP" sz="1800" kern="100" dirty="0">
                <a:solidFill>
                  <a:schemeClr val="tx1"/>
                </a:solidFill>
                <a:latin typeface="游ゴシック Medium" panose="020B0500000000000000" pitchFamily="50" charset="-128"/>
                <a:ea typeface="游ゴシック Medium" panose="020B0500000000000000" pitchFamily="50" charset="-128"/>
                <a:cs typeface="Arial" panose="020B0604020202020204" pitchFamily="34" charset="0"/>
              </a:rPr>
              <a:t>別称ヒドロキシアパタイト）のことを指し、ヒトの歯のエナメル質の</a:t>
            </a:r>
            <a:r>
              <a:rPr lang="en-US" altLang="ja-JP" sz="1800" kern="100" dirty="0">
                <a:solidFill>
                  <a:schemeClr val="tx1"/>
                </a:solidFill>
                <a:latin typeface="游ゴシック Medium" panose="020B0500000000000000" pitchFamily="50" charset="-128"/>
                <a:ea typeface="游ゴシック Medium" panose="020B0500000000000000" pitchFamily="50" charset="-128"/>
                <a:cs typeface="Arial" panose="020B0604020202020204" pitchFamily="34" charset="0"/>
              </a:rPr>
              <a:t>97</a:t>
            </a:r>
            <a:r>
              <a:rPr lang="ja-JP" altLang="ja-JP" sz="1800" kern="100" dirty="0">
                <a:solidFill>
                  <a:schemeClr val="tx1"/>
                </a:solidFill>
                <a:latin typeface="游ゴシック Medium" panose="020B0500000000000000" pitchFamily="50" charset="-128"/>
                <a:ea typeface="游ゴシック Medium" panose="020B0500000000000000" pitchFamily="50" charset="-128"/>
                <a:cs typeface="Arial" panose="020B0604020202020204" pitchFamily="34" charset="0"/>
              </a:rPr>
              <a:t>％、骨の</a:t>
            </a:r>
            <a:r>
              <a:rPr lang="en-US" altLang="ja-JP" sz="1800" kern="100" dirty="0">
                <a:solidFill>
                  <a:schemeClr val="tx1"/>
                </a:solidFill>
                <a:latin typeface="游ゴシック Medium" panose="020B0500000000000000" pitchFamily="50" charset="-128"/>
                <a:ea typeface="游ゴシック Medium" panose="020B0500000000000000" pitchFamily="50" charset="-128"/>
                <a:cs typeface="Arial" panose="020B0604020202020204" pitchFamily="34" charset="0"/>
              </a:rPr>
              <a:t>65</a:t>
            </a:r>
            <a:r>
              <a:rPr lang="ja-JP" altLang="ja-JP" sz="1800" kern="100" dirty="0">
                <a:solidFill>
                  <a:schemeClr val="tx1"/>
                </a:solidFill>
                <a:latin typeface="游ゴシック Medium" panose="020B0500000000000000" pitchFamily="50" charset="-128"/>
                <a:ea typeface="游ゴシック Medium" panose="020B0500000000000000" pitchFamily="50" charset="-128"/>
                <a:cs typeface="Arial" panose="020B0604020202020204" pitchFamily="34" charset="0"/>
              </a:rPr>
              <a:t>％を占める成分です。</a:t>
            </a:r>
            <a:r>
              <a:rPr lang="en-US" altLang="ja-JP" sz="1800" kern="100" dirty="0">
                <a:solidFill>
                  <a:schemeClr val="tx1"/>
                </a:solidFill>
                <a:latin typeface="游ゴシック Medium" panose="020B0500000000000000" pitchFamily="50" charset="-128"/>
                <a:ea typeface="游ゴシック Medium" panose="020B0500000000000000" pitchFamily="50" charset="-128"/>
                <a:cs typeface="Arial" panose="020B0604020202020204" pitchFamily="34" charset="0"/>
              </a:rPr>
              <a:t>1000</a:t>
            </a:r>
            <a:r>
              <a:rPr lang="ja-JP" altLang="ja-JP" sz="1800" kern="100" dirty="0">
                <a:solidFill>
                  <a:schemeClr val="tx1"/>
                </a:solidFill>
                <a:latin typeface="游ゴシック Medium" panose="020B0500000000000000" pitchFamily="50" charset="-128"/>
                <a:ea typeface="游ゴシック Medium" panose="020B0500000000000000" pitchFamily="50" charset="-128"/>
                <a:cs typeface="Arial" panose="020B0604020202020204" pitchFamily="34" charset="0"/>
              </a:rPr>
              <a:t>℃の熱にも耐える非常に安定した物質であり、生体親和性が高く、安全性に優れた物質です。</a:t>
            </a:r>
            <a:endParaRPr lang="ja-JP" altLang="en-US" sz="1800" dirty="0">
              <a:solidFill>
                <a:schemeClr val="tx1"/>
              </a:solidFill>
              <a:latin typeface="游ゴシック Medium" panose="020B0500000000000000" pitchFamily="50" charset="-128"/>
              <a:ea typeface="游ゴシック Medium" panose="020B0500000000000000" pitchFamily="50" charset="-128"/>
            </a:endParaRPr>
          </a:p>
        </p:txBody>
      </p:sp>
      <p:sp>
        <p:nvSpPr>
          <p:cNvPr id="9" name="テキスト ボックス 20">
            <a:extLst>
              <a:ext uri="{FF2B5EF4-FFF2-40B4-BE49-F238E27FC236}">
                <a16:creationId xmlns:a16="http://schemas.microsoft.com/office/drawing/2014/main" id="{CFAB1FE6-2BF0-2A9D-6F0E-5710B6C85944}"/>
              </a:ext>
            </a:extLst>
          </p:cNvPr>
          <p:cNvSpPr txBox="1">
            <a:spLocks noChangeArrowheads="1"/>
          </p:cNvSpPr>
          <p:nvPr/>
        </p:nvSpPr>
        <p:spPr bwMode="auto">
          <a:xfrm>
            <a:off x="1249266" y="416276"/>
            <a:ext cx="89511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kumimoji="1" sz="2200">
                <a:solidFill>
                  <a:schemeClr val="tx1"/>
                </a:solidFill>
                <a:latin typeface="Arial" panose="020B0604020202020204" pitchFamily="34" charset="0"/>
                <a:ea typeface="ＭＳ Ｐゴシック" panose="020B0600070205080204" pitchFamily="50" charset="-128"/>
              </a:defRPr>
            </a:lvl1pPr>
            <a:lvl2pPr marL="742950" indent="-285750">
              <a:defRPr kumimoji="1" sz="2200">
                <a:solidFill>
                  <a:schemeClr val="tx1"/>
                </a:solidFill>
                <a:latin typeface="Arial" panose="020B0604020202020204" pitchFamily="34" charset="0"/>
                <a:ea typeface="ＭＳ Ｐゴシック" panose="020B0600070205080204" pitchFamily="50" charset="-128"/>
              </a:defRPr>
            </a:lvl2pPr>
            <a:lvl3pPr marL="1143000" indent="-228600">
              <a:defRPr kumimoji="1" sz="2200">
                <a:solidFill>
                  <a:schemeClr val="tx1"/>
                </a:solidFill>
                <a:latin typeface="Arial" panose="020B0604020202020204" pitchFamily="34" charset="0"/>
                <a:ea typeface="ＭＳ Ｐゴシック" panose="020B0600070205080204" pitchFamily="50" charset="-128"/>
              </a:defRPr>
            </a:lvl3pPr>
            <a:lvl4pPr marL="1600200" indent="-228600">
              <a:defRPr kumimoji="1" sz="2200">
                <a:solidFill>
                  <a:schemeClr val="tx1"/>
                </a:solidFill>
                <a:latin typeface="Arial" panose="020B0604020202020204" pitchFamily="34" charset="0"/>
                <a:ea typeface="ＭＳ Ｐゴシック" panose="020B0600070205080204" pitchFamily="50" charset="-128"/>
              </a:defRPr>
            </a:lvl4pPr>
            <a:lvl5pPr marL="2057400" indent="-228600">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9pPr>
          </a:lstStyle>
          <a:p>
            <a:pPr marL="1082421" lvl="1" indent="-625221" defTabSz="1000354">
              <a:buFont typeface="Wingdings" panose="05000000000000000000" pitchFamily="2" charset="2"/>
              <a:buChar char="Ø"/>
            </a:pPr>
            <a:r>
              <a:rPr lang="ja-JP" altLang="en-US" sz="2400" b="1" dirty="0">
                <a:solidFill>
                  <a:srgbClr val="3D7AD3"/>
                </a:solidFill>
                <a:latin typeface="ＭＳ ゴシック" panose="020B0609070205080204" pitchFamily="49" charset="-128"/>
                <a:ea typeface="ＭＳ ゴシック" panose="020B0609070205080204" pitchFamily="49" charset="-128"/>
              </a:rPr>
              <a:t>アパタイト（</a:t>
            </a:r>
            <a:r>
              <a:rPr lang="en-US" altLang="ja-JP" sz="2400" b="1" dirty="0">
                <a:solidFill>
                  <a:srgbClr val="3D7AD3"/>
                </a:solidFill>
                <a:latin typeface="ＭＳ ゴシック" panose="020B0609070205080204" pitchFamily="49" charset="-128"/>
                <a:ea typeface="ＭＳ ゴシック" panose="020B0609070205080204" pitchFamily="49" charset="-128"/>
              </a:rPr>
              <a:t>Ca</a:t>
            </a:r>
            <a:r>
              <a:rPr lang="en-US" altLang="ja-JP" sz="2000" b="1" dirty="0">
                <a:solidFill>
                  <a:srgbClr val="3D7AD3"/>
                </a:solidFill>
                <a:latin typeface="ＭＳ ゴシック" panose="020B0609070205080204" pitchFamily="49" charset="-128"/>
                <a:ea typeface="ＭＳ ゴシック" panose="020B0609070205080204" pitchFamily="49" charset="-128"/>
              </a:rPr>
              <a:t>10</a:t>
            </a:r>
            <a:r>
              <a:rPr lang="ja-JP" altLang="en-US" sz="2400" b="1" dirty="0">
                <a:solidFill>
                  <a:srgbClr val="3D7AD3"/>
                </a:solidFill>
                <a:latin typeface="ＭＳ ゴシック" panose="020B0609070205080204" pitchFamily="49" charset="-128"/>
                <a:ea typeface="ＭＳ ゴシック" panose="020B0609070205080204" pitchFamily="49" charset="-128"/>
              </a:rPr>
              <a:t>（</a:t>
            </a:r>
            <a:r>
              <a:rPr lang="en-US" altLang="ja-JP" sz="2400" b="1" dirty="0">
                <a:solidFill>
                  <a:srgbClr val="3D7AD3"/>
                </a:solidFill>
                <a:latin typeface="ＭＳ ゴシック" panose="020B0609070205080204" pitchFamily="49" charset="-128"/>
                <a:ea typeface="ＭＳ ゴシック" panose="020B0609070205080204" pitchFamily="49" charset="-128"/>
              </a:rPr>
              <a:t>PO</a:t>
            </a:r>
            <a:r>
              <a:rPr lang="en-US" altLang="ja-JP" sz="2000" b="1" dirty="0">
                <a:solidFill>
                  <a:srgbClr val="3D7AD3"/>
                </a:solidFill>
                <a:latin typeface="ＭＳ ゴシック" panose="020B0609070205080204" pitchFamily="49" charset="-128"/>
                <a:ea typeface="ＭＳ ゴシック" panose="020B0609070205080204" pitchFamily="49" charset="-128"/>
              </a:rPr>
              <a:t>4</a:t>
            </a:r>
            <a:r>
              <a:rPr lang="ja-JP" altLang="en-US" sz="2400" b="1" dirty="0">
                <a:solidFill>
                  <a:srgbClr val="3D7AD3"/>
                </a:solidFill>
                <a:latin typeface="ＭＳ ゴシック" panose="020B0609070205080204" pitchFamily="49" charset="-128"/>
                <a:ea typeface="ＭＳ ゴシック" panose="020B0609070205080204" pitchFamily="49" charset="-128"/>
              </a:rPr>
              <a:t>）</a:t>
            </a:r>
            <a:r>
              <a:rPr lang="en-US" altLang="ja-JP" sz="2000" b="1" dirty="0">
                <a:solidFill>
                  <a:srgbClr val="3D7AD3"/>
                </a:solidFill>
                <a:latin typeface="ＭＳ ゴシック" panose="020B0609070205080204" pitchFamily="49" charset="-128"/>
                <a:ea typeface="ＭＳ ゴシック" panose="020B0609070205080204" pitchFamily="49" charset="-128"/>
              </a:rPr>
              <a:t>6</a:t>
            </a:r>
            <a:r>
              <a:rPr lang="ja-JP" altLang="en-US" sz="2400" b="1" dirty="0">
                <a:solidFill>
                  <a:srgbClr val="3D7AD3"/>
                </a:solidFill>
                <a:latin typeface="ＭＳ ゴシック" panose="020B0609070205080204" pitchFamily="49" charset="-128"/>
                <a:ea typeface="ＭＳ ゴシック" panose="020B0609070205080204" pitchFamily="49" charset="-128"/>
              </a:rPr>
              <a:t>（</a:t>
            </a:r>
            <a:r>
              <a:rPr lang="en-US" altLang="ja-JP" sz="2400" b="1" dirty="0">
                <a:solidFill>
                  <a:srgbClr val="3D7AD3"/>
                </a:solidFill>
                <a:latin typeface="ＭＳ ゴシック" panose="020B0609070205080204" pitchFamily="49" charset="-128"/>
                <a:ea typeface="ＭＳ ゴシック" panose="020B0609070205080204" pitchFamily="49" charset="-128"/>
              </a:rPr>
              <a:t>OH</a:t>
            </a:r>
            <a:r>
              <a:rPr lang="ja-JP" altLang="en-US" sz="2400" b="1" dirty="0">
                <a:solidFill>
                  <a:srgbClr val="3D7AD3"/>
                </a:solidFill>
                <a:latin typeface="ＭＳ ゴシック" panose="020B0609070205080204" pitchFamily="49" charset="-128"/>
                <a:ea typeface="ＭＳ ゴシック" panose="020B0609070205080204" pitchFamily="49" charset="-128"/>
              </a:rPr>
              <a:t>）</a:t>
            </a:r>
            <a:r>
              <a:rPr lang="en-US" altLang="ja-JP" sz="2000" b="1" dirty="0">
                <a:solidFill>
                  <a:srgbClr val="3D7AD3"/>
                </a:solidFill>
                <a:latin typeface="ＭＳ ゴシック" panose="020B0609070205080204" pitchFamily="49" charset="-128"/>
                <a:ea typeface="ＭＳ ゴシック" panose="020B0609070205080204" pitchFamily="49" charset="-128"/>
              </a:rPr>
              <a:t>2</a:t>
            </a:r>
            <a:r>
              <a:rPr lang="ja-JP" altLang="en-US" sz="2400" b="1" dirty="0">
                <a:solidFill>
                  <a:srgbClr val="3D7AD3"/>
                </a:solidFill>
                <a:latin typeface="ＭＳ ゴシック" panose="020B0609070205080204" pitchFamily="49" charset="-128"/>
                <a:ea typeface="ＭＳ ゴシック" panose="020B0609070205080204" pitchFamily="49" charset="-128"/>
              </a:rPr>
              <a:t>）とは</a:t>
            </a:r>
          </a:p>
        </p:txBody>
      </p:sp>
      <p:sp>
        <p:nvSpPr>
          <p:cNvPr id="10" name="テキスト ボックス 9">
            <a:extLst>
              <a:ext uri="{FF2B5EF4-FFF2-40B4-BE49-F238E27FC236}">
                <a16:creationId xmlns:a16="http://schemas.microsoft.com/office/drawing/2014/main" id="{BEAA22E0-4982-A313-5175-2E3304006E94}"/>
              </a:ext>
            </a:extLst>
          </p:cNvPr>
          <p:cNvSpPr txBox="1"/>
          <p:nvPr/>
        </p:nvSpPr>
        <p:spPr>
          <a:xfrm>
            <a:off x="1775085" y="3879919"/>
            <a:ext cx="5568546" cy="2493440"/>
          </a:xfrm>
          <a:prstGeom prst="rect">
            <a:avLst/>
          </a:prstGeom>
          <a:solidFill>
            <a:schemeClr val="accent1">
              <a:lumMod val="20000"/>
              <a:lumOff val="80000"/>
            </a:schemeClr>
          </a:solidFill>
        </p:spPr>
        <p:txBody>
          <a:bodyPr wrap="square" rtlCol="0">
            <a:spAutoFit/>
          </a:bodyPr>
          <a:lstStyle/>
          <a:p>
            <a:pPr marL="133350" indent="127000">
              <a:lnSpc>
                <a:spcPts val="2700"/>
              </a:lnSpc>
            </a:pPr>
            <a:r>
              <a:rPr lang="ja-JP" altLang="ja-JP" kern="1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一般的に流通しているアパタイトは、多くが鉱物（消石灰）を原料として合成されています。弊社アパタイトは北海道大学歯学部久保木名誉教授との共同開発により</a:t>
            </a:r>
            <a:r>
              <a:rPr lang="ja-JP" altLang="en-US" kern="1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a:t>
            </a:r>
            <a:r>
              <a:rPr lang="ja-JP" altLang="ja-JP" kern="1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北海道・青森県産天然ホタテ貝殻を原料とし、独自技術により製造しています。</a:t>
            </a:r>
            <a:r>
              <a:rPr lang="en-US" altLang="ja-JP" kern="1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  </a:t>
            </a:r>
            <a:r>
              <a:rPr kumimoji="0" lang="ja-JP" altLang="ja-JP" kern="1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海のミネラル分を含んだアパタイトは、鉱物由来に比べ</a:t>
            </a:r>
            <a:r>
              <a:rPr kumimoji="0" lang="en-US" altLang="ja-JP" kern="1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 </a:t>
            </a:r>
            <a:r>
              <a:rPr kumimoji="0" lang="ja-JP" altLang="ja-JP" kern="1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更</a:t>
            </a:r>
            <a:r>
              <a:rPr kumimoji="0" lang="ja-JP" altLang="en-US" kern="1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に </a:t>
            </a:r>
            <a:r>
              <a:rPr kumimoji="0" lang="ja-JP" altLang="ja-JP" kern="1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生体親和性に優れたアパタイト</a:t>
            </a:r>
            <a:r>
              <a:rPr kumimoji="0" lang="ja-JP" altLang="en-US" kern="1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です。</a:t>
            </a:r>
            <a:endParaRPr lang="ja-JP" altLang="ja-JP" kern="1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endParaRPr>
          </a:p>
        </p:txBody>
      </p:sp>
      <p:pic>
        <p:nvPicPr>
          <p:cNvPr id="11" name="図 10">
            <a:extLst>
              <a:ext uri="{FF2B5EF4-FFF2-40B4-BE49-F238E27FC236}">
                <a16:creationId xmlns:a16="http://schemas.microsoft.com/office/drawing/2014/main" id="{9EDF00FF-00CD-39D4-BFFA-0B7F51DC6FFA}"/>
              </a:ext>
            </a:extLst>
          </p:cNvPr>
          <p:cNvPicPr>
            <a:picLocks noChangeAspect="1"/>
          </p:cNvPicPr>
          <p:nvPr/>
        </p:nvPicPr>
        <p:blipFill>
          <a:blip r:embed="rId3"/>
          <a:stretch>
            <a:fillRect/>
          </a:stretch>
        </p:blipFill>
        <p:spPr>
          <a:xfrm>
            <a:off x="7444846" y="4357135"/>
            <a:ext cx="3062945" cy="2016224"/>
          </a:xfrm>
          <a:prstGeom prst="rect">
            <a:avLst/>
          </a:prstGeom>
        </p:spPr>
      </p:pic>
      <p:sp>
        <p:nvSpPr>
          <p:cNvPr id="12" name="テキスト ボックス 20">
            <a:extLst>
              <a:ext uri="{FF2B5EF4-FFF2-40B4-BE49-F238E27FC236}">
                <a16:creationId xmlns:a16="http://schemas.microsoft.com/office/drawing/2014/main" id="{5C5A7685-3ECE-8CE0-D318-4C7C0C3BEAE6}"/>
              </a:ext>
            </a:extLst>
          </p:cNvPr>
          <p:cNvSpPr txBox="1">
            <a:spLocks noChangeArrowheads="1"/>
          </p:cNvSpPr>
          <p:nvPr/>
        </p:nvSpPr>
        <p:spPr bwMode="auto">
          <a:xfrm>
            <a:off x="1272620" y="3198168"/>
            <a:ext cx="77036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kumimoji="1" sz="2200">
                <a:solidFill>
                  <a:schemeClr val="tx1"/>
                </a:solidFill>
                <a:latin typeface="Arial" panose="020B0604020202020204" pitchFamily="34" charset="0"/>
                <a:ea typeface="ＭＳ Ｐゴシック" panose="020B0600070205080204" pitchFamily="50" charset="-128"/>
              </a:defRPr>
            </a:lvl1pPr>
            <a:lvl2pPr marL="742950" indent="-285750">
              <a:defRPr kumimoji="1" sz="2200">
                <a:solidFill>
                  <a:schemeClr val="tx1"/>
                </a:solidFill>
                <a:latin typeface="Arial" panose="020B0604020202020204" pitchFamily="34" charset="0"/>
                <a:ea typeface="ＭＳ Ｐゴシック" panose="020B0600070205080204" pitchFamily="50" charset="-128"/>
              </a:defRPr>
            </a:lvl2pPr>
            <a:lvl3pPr marL="1143000" indent="-228600">
              <a:defRPr kumimoji="1" sz="2200">
                <a:solidFill>
                  <a:schemeClr val="tx1"/>
                </a:solidFill>
                <a:latin typeface="Arial" panose="020B0604020202020204" pitchFamily="34" charset="0"/>
                <a:ea typeface="ＭＳ Ｐゴシック" panose="020B0600070205080204" pitchFamily="50" charset="-128"/>
              </a:defRPr>
            </a:lvl3pPr>
            <a:lvl4pPr marL="1600200" indent="-228600">
              <a:defRPr kumimoji="1" sz="2200">
                <a:solidFill>
                  <a:schemeClr val="tx1"/>
                </a:solidFill>
                <a:latin typeface="Arial" panose="020B0604020202020204" pitchFamily="34" charset="0"/>
                <a:ea typeface="ＭＳ Ｐゴシック" panose="020B0600070205080204" pitchFamily="50" charset="-128"/>
              </a:defRPr>
            </a:lvl4pPr>
            <a:lvl5pPr marL="2057400" indent="-228600">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9pPr>
          </a:lstStyle>
          <a:p>
            <a:pPr marL="1082421" lvl="1" indent="-625221" defTabSz="1000354">
              <a:buFont typeface="Wingdings" panose="05000000000000000000" pitchFamily="2" charset="2"/>
              <a:buChar char="Ø"/>
            </a:pPr>
            <a:r>
              <a:rPr lang="ja-JP" altLang="en-US" sz="2400" b="1" dirty="0">
                <a:solidFill>
                  <a:srgbClr val="3D7AD3"/>
                </a:solidFill>
                <a:latin typeface="ＭＳ ゴシック" panose="020B0609070205080204" pitchFamily="49" charset="-128"/>
                <a:ea typeface="ＭＳ ゴシック" panose="020B0609070205080204" pitchFamily="49" charset="-128"/>
              </a:rPr>
              <a:t>ホタテ貝殻由来ハイドロキシアパタイトとは</a:t>
            </a:r>
          </a:p>
        </p:txBody>
      </p:sp>
    </p:spTree>
    <p:extLst>
      <p:ext uri="{BB962C8B-B14F-4D97-AF65-F5344CB8AC3E}">
        <p14:creationId xmlns:p14="http://schemas.microsoft.com/office/powerpoint/2010/main" val="4086173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正方形/長方形 26">
            <a:extLst>
              <a:ext uri="{FF2B5EF4-FFF2-40B4-BE49-F238E27FC236}">
                <a16:creationId xmlns:a16="http://schemas.microsoft.com/office/drawing/2014/main" id="{77CD2413-B7D8-3DFF-2DE8-59B4E5FC32CB}"/>
              </a:ext>
            </a:extLst>
          </p:cNvPr>
          <p:cNvSpPr/>
          <p:nvPr/>
        </p:nvSpPr>
        <p:spPr>
          <a:xfrm>
            <a:off x="5709107" y="1411028"/>
            <a:ext cx="4794514" cy="327425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26" name="正方形/長方形 25">
            <a:extLst>
              <a:ext uri="{FF2B5EF4-FFF2-40B4-BE49-F238E27FC236}">
                <a16:creationId xmlns:a16="http://schemas.microsoft.com/office/drawing/2014/main" id="{C9EA0E8E-A3F6-F6B4-F548-F09A8F395AA3}"/>
              </a:ext>
            </a:extLst>
          </p:cNvPr>
          <p:cNvSpPr/>
          <p:nvPr/>
        </p:nvSpPr>
        <p:spPr>
          <a:xfrm>
            <a:off x="1688380" y="1412776"/>
            <a:ext cx="3895475" cy="327425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25" name="四角形: 角を丸くする 24">
            <a:extLst>
              <a:ext uri="{FF2B5EF4-FFF2-40B4-BE49-F238E27FC236}">
                <a16:creationId xmlns:a16="http://schemas.microsoft.com/office/drawing/2014/main" id="{CD65E653-7ECE-C26A-ABD9-1A49E5E70AE1}"/>
              </a:ext>
            </a:extLst>
          </p:cNvPr>
          <p:cNvSpPr/>
          <p:nvPr/>
        </p:nvSpPr>
        <p:spPr>
          <a:xfrm>
            <a:off x="1706923" y="4741883"/>
            <a:ext cx="8796699" cy="2028478"/>
          </a:xfrm>
          <a:prstGeom prst="roundRect">
            <a:avLst/>
          </a:prstGeom>
          <a:solidFill>
            <a:schemeClr val="accent5">
              <a:lumMod val="40000"/>
              <a:lumOff val="60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2" name="テキスト ボックス 20">
            <a:extLst>
              <a:ext uri="{FF2B5EF4-FFF2-40B4-BE49-F238E27FC236}">
                <a16:creationId xmlns:a16="http://schemas.microsoft.com/office/drawing/2014/main" id="{51445424-18B5-10CC-AF76-05DAC23B2B5E}"/>
              </a:ext>
            </a:extLst>
          </p:cNvPr>
          <p:cNvSpPr txBox="1">
            <a:spLocks noChangeArrowheads="1"/>
          </p:cNvSpPr>
          <p:nvPr/>
        </p:nvSpPr>
        <p:spPr bwMode="auto">
          <a:xfrm>
            <a:off x="1165448" y="294184"/>
            <a:ext cx="8928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kumimoji="1" sz="2200">
                <a:solidFill>
                  <a:schemeClr val="tx1"/>
                </a:solidFill>
                <a:latin typeface="Arial" panose="020B0604020202020204" pitchFamily="34" charset="0"/>
                <a:ea typeface="ＭＳ Ｐゴシック" panose="020B0600070205080204" pitchFamily="50" charset="-128"/>
              </a:defRPr>
            </a:lvl1pPr>
            <a:lvl2pPr marL="742950" indent="-285750">
              <a:defRPr kumimoji="1" sz="2200">
                <a:solidFill>
                  <a:schemeClr val="tx1"/>
                </a:solidFill>
                <a:latin typeface="Arial" panose="020B0604020202020204" pitchFamily="34" charset="0"/>
                <a:ea typeface="ＭＳ Ｐゴシック" panose="020B0600070205080204" pitchFamily="50" charset="-128"/>
              </a:defRPr>
            </a:lvl2pPr>
            <a:lvl3pPr marL="1143000" indent="-228600">
              <a:defRPr kumimoji="1" sz="2200">
                <a:solidFill>
                  <a:schemeClr val="tx1"/>
                </a:solidFill>
                <a:latin typeface="Arial" panose="020B0604020202020204" pitchFamily="34" charset="0"/>
                <a:ea typeface="ＭＳ Ｐゴシック" panose="020B0600070205080204" pitchFamily="50" charset="-128"/>
              </a:defRPr>
            </a:lvl3pPr>
            <a:lvl4pPr marL="1600200" indent="-228600">
              <a:defRPr kumimoji="1" sz="2200">
                <a:solidFill>
                  <a:schemeClr val="tx1"/>
                </a:solidFill>
                <a:latin typeface="Arial" panose="020B0604020202020204" pitchFamily="34" charset="0"/>
                <a:ea typeface="ＭＳ Ｐゴシック" panose="020B0600070205080204" pitchFamily="50" charset="-128"/>
              </a:defRPr>
            </a:lvl4pPr>
            <a:lvl5pPr marL="2057400" indent="-228600">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9pPr>
          </a:lstStyle>
          <a:p>
            <a:pPr marL="1082421" lvl="1" indent="-625221" defTabSz="1000354">
              <a:buFont typeface="Wingdings" panose="05000000000000000000" pitchFamily="2" charset="2"/>
              <a:buChar char="Ø"/>
            </a:pPr>
            <a:r>
              <a:rPr lang="ja-JP" altLang="en-US" sz="2400" b="1" dirty="0">
                <a:solidFill>
                  <a:srgbClr val="3D7AD3"/>
                </a:solidFill>
                <a:latin typeface="ＭＳ ゴシック" panose="020B0609070205080204" pitchFamily="49" charset="-128"/>
                <a:ea typeface="ＭＳ ゴシック" panose="020B0609070205080204" pitchFamily="49" charset="-128"/>
              </a:rPr>
              <a:t>ホタテ貝殻ハイドロキシアパタイトの特徴①　</a:t>
            </a:r>
            <a:endParaRPr lang="en-US" altLang="ja-JP" sz="2400" b="1" dirty="0">
              <a:solidFill>
                <a:srgbClr val="3D7AD3"/>
              </a:solidFill>
              <a:latin typeface="ＭＳ ゴシック" panose="020B0609070205080204" pitchFamily="49" charset="-128"/>
              <a:ea typeface="ＭＳ ゴシック" panose="020B0609070205080204" pitchFamily="49" charset="-128"/>
            </a:endParaRPr>
          </a:p>
        </p:txBody>
      </p:sp>
      <p:sp>
        <p:nvSpPr>
          <p:cNvPr id="4" name="テキスト ボックス 37">
            <a:extLst>
              <a:ext uri="{FF2B5EF4-FFF2-40B4-BE49-F238E27FC236}">
                <a16:creationId xmlns:a16="http://schemas.microsoft.com/office/drawing/2014/main" id="{3D8A16CA-FFA6-C65B-7A8C-D00267DAE72F}"/>
              </a:ext>
            </a:extLst>
          </p:cNvPr>
          <p:cNvSpPr txBox="1">
            <a:spLocks noChangeArrowheads="1"/>
          </p:cNvSpPr>
          <p:nvPr/>
        </p:nvSpPr>
        <p:spPr bwMode="auto">
          <a:xfrm>
            <a:off x="1859237" y="771701"/>
            <a:ext cx="81403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200">
                <a:solidFill>
                  <a:schemeClr val="tx1"/>
                </a:solidFill>
                <a:latin typeface="Arial" panose="020B0604020202020204" pitchFamily="34" charset="0"/>
                <a:ea typeface="ＭＳ Ｐゴシック" panose="020B0600070205080204" pitchFamily="50" charset="-128"/>
              </a:defRPr>
            </a:lvl1pPr>
            <a:lvl2pPr marL="742950" indent="-285750">
              <a:defRPr kumimoji="1" sz="2200">
                <a:solidFill>
                  <a:schemeClr val="tx1"/>
                </a:solidFill>
                <a:latin typeface="Arial" panose="020B0604020202020204" pitchFamily="34" charset="0"/>
                <a:ea typeface="ＭＳ Ｐゴシック" panose="020B0600070205080204" pitchFamily="50" charset="-128"/>
              </a:defRPr>
            </a:lvl2pPr>
            <a:lvl3pPr marL="1143000" indent="-228600">
              <a:defRPr kumimoji="1" sz="2200">
                <a:solidFill>
                  <a:schemeClr val="tx1"/>
                </a:solidFill>
                <a:latin typeface="Arial" panose="020B0604020202020204" pitchFamily="34" charset="0"/>
                <a:ea typeface="ＭＳ Ｐゴシック" panose="020B0600070205080204" pitchFamily="50" charset="-128"/>
              </a:defRPr>
            </a:lvl3pPr>
            <a:lvl4pPr marL="1600200" indent="-228600">
              <a:defRPr kumimoji="1" sz="2200">
                <a:solidFill>
                  <a:schemeClr val="tx1"/>
                </a:solidFill>
                <a:latin typeface="Arial" panose="020B0604020202020204" pitchFamily="34" charset="0"/>
                <a:ea typeface="ＭＳ Ｐゴシック" panose="020B0600070205080204" pitchFamily="50" charset="-128"/>
              </a:defRPr>
            </a:lvl4pPr>
            <a:lvl5pPr marL="2057400" indent="-228600">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9pPr>
          </a:lstStyle>
          <a:p>
            <a:pPr defTabSz="1000354"/>
            <a:r>
              <a:rPr lang="ja-JP" altLang="en-US" sz="2000" b="1" dirty="0">
                <a:solidFill>
                  <a:srgbClr val="3D7AD3"/>
                </a:solidFill>
                <a:latin typeface="ＭＳ ゴシック" panose="020B0609070205080204" pitchFamily="49" charset="-128"/>
                <a:ea typeface="ＭＳ ゴシック" panose="020B0609070205080204" pitchFamily="49" charset="-128"/>
              </a:rPr>
              <a:t>吸着性</a:t>
            </a:r>
            <a:r>
              <a:rPr lang="ja-JP" altLang="en-US" sz="2000" dirty="0">
                <a:solidFill>
                  <a:prstClr val="black"/>
                </a:solidFill>
                <a:latin typeface="ＭＳ ゴシック" panose="020B0609070205080204" pitchFamily="49" charset="-128"/>
                <a:ea typeface="ＭＳ ゴシック" panose="020B0609070205080204" pitchFamily="49" charset="-128"/>
              </a:rPr>
              <a:t>：</a:t>
            </a:r>
            <a:r>
              <a:rPr lang="ja-JP" altLang="en-US" sz="1800" dirty="0">
                <a:solidFill>
                  <a:prstClr val="black"/>
                </a:solidFill>
                <a:latin typeface="ＭＳ ゴシック" panose="020B0609070205080204" pitchFamily="49" charset="-128"/>
                <a:ea typeface="ＭＳ ゴシック" panose="020B0609070205080204" pitchFamily="49" charset="-128"/>
              </a:rPr>
              <a:t>色素、重金属、油脂、細菌、タンパク質などの吸着に優れています</a:t>
            </a:r>
            <a:endParaRPr lang="en-US" altLang="ja-JP" sz="1800" dirty="0">
              <a:solidFill>
                <a:prstClr val="black"/>
              </a:solidFill>
              <a:latin typeface="ＭＳ ゴシック" panose="020B0609070205080204" pitchFamily="49" charset="-128"/>
              <a:ea typeface="ＭＳ ゴシック" panose="020B0609070205080204" pitchFamily="49" charset="-128"/>
            </a:endParaRPr>
          </a:p>
        </p:txBody>
      </p:sp>
      <p:graphicFrame>
        <p:nvGraphicFramePr>
          <p:cNvPr id="6" name="グラフ 5">
            <a:extLst>
              <a:ext uri="{FF2B5EF4-FFF2-40B4-BE49-F238E27FC236}">
                <a16:creationId xmlns:a16="http://schemas.microsoft.com/office/drawing/2014/main" id="{363D120C-CB2D-A664-B2D9-F00CDDEF2686}"/>
              </a:ext>
            </a:extLst>
          </p:cNvPr>
          <p:cNvGraphicFramePr>
            <a:graphicFrameLocks/>
          </p:cNvGraphicFramePr>
          <p:nvPr/>
        </p:nvGraphicFramePr>
        <p:xfrm>
          <a:off x="2135560" y="1995056"/>
          <a:ext cx="3047570" cy="2028478"/>
        </p:xfrm>
        <a:graphic>
          <a:graphicData uri="http://schemas.openxmlformats.org/drawingml/2006/chart">
            <c:chart xmlns:c="http://schemas.openxmlformats.org/drawingml/2006/chart" xmlns:r="http://schemas.openxmlformats.org/officeDocument/2006/relationships" r:id="rId2"/>
          </a:graphicData>
        </a:graphic>
      </p:graphicFrame>
      <p:pic>
        <p:nvPicPr>
          <p:cNvPr id="7" name="図 6">
            <a:extLst>
              <a:ext uri="{FF2B5EF4-FFF2-40B4-BE49-F238E27FC236}">
                <a16:creationId xmlns:a16="http://schemas.microsoft.com/office/drawing/2014/main" id="{073D44BA-86B3-B952-A304-F59867361842}"/>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6000" contrast="20000"/>
                    </a14:imgEffect>
                  </a14:imgLayer>
                </a14:imgProps>
              </a:ext>
              <a:ext uri="{28A0092B-C50C-407E-A947-70E740481C1C}">
                <a14:useLocalDpi xmlns:a14="http://schemas.microsoft.com/office/drawing/2010/main" val="0"/>
              </a:ext>
            </a:extLst>
          </a:blip>
          <a:stretch>
            <a:fillRect/>
          </a:stretch>
        </p:blipFill>
        <p:spPr>
          <a:xfrm>
            <a:off x="5984418" y="1998880"/>
            <a:ext cx="1966605" cy="2001637"/>
          </a:xfrm>
          <a:prstGeom prst="rect">
            <a:avLst/>
          </a:prstGeom>
          <a:ln w="22225" cmpd="thickThin">
            <a:solidFill>
              <a:srgbClr val="5B9BD5">
                <a:lumMod val="50000"/>
              </a:srgbClr>
            </a:solidFill>
          </a:ln>
        </p:spPr>
      </p:pic>
      <p:pic>
        <p:nvPicPr>
          <p:cNvPr id="8" name="図 7">
            <a:extLst>
              <a:ext uri="{FF2B5EF4-FFF2-40B4-BE49-F238E27FC236}">
                <a16:creationId xmlns:a16="http://schemas.microsoft.com/office/drawing/2014/main" id="{C60F1D01-A9F2-E526-FC17-DFAD28653C55}"/>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33000" contrast="20000"/>
                    </a14:imgEffect>
                  </a14:imgLayer>
                </a14:imgProps>
              </a:ext>
              <a:ext uri="{28A0092B-C50C-407E-A947-70E740481C1C}">
                <a14:useLocalDpi xmlns:a14="http://schemas.microsoft.com/office/drawing/2010/main" val="0"/>
              </a:ext>
            </a:extLst>
          </a:blip>
          <a:stretch>
            <a:fillRect/>
          </a:stretch>
        </p:blipFill>
        <p:spPr>
          <a:xfrm>
            <a:off x="8240164" y="1998879"/>
            <a:ext cx="1932322" cy="2001636"/>
          </a:xfrm>
          <a:prstGeom prst="rect">
            <a:avLst/>
          </a:prstGeom>
          <a:ln w="22225" cmpd="thickThin">
            <a:solidFill>
              <a:srgbClr val="5B9BD5">
                <a:lumMod val="50000"/>
              </a:srgbClr>
            </a:solidFill>
          </a:ln>
        </p:spPr>
      </p:pic>
      <p:sp>
        <p:nvSpPr>
          <p:cNvPr id="3" name="テキスト ボックス 2">
            <a:extLst>
              <a:ext uri="{FF2B5EF4-FFF2-40B4-BE49-F238E27FC236}">
                <a16:creationId xmlns:a16="http://schemas.microsoft.com/office/drawing/2014/main" id="{072D5B7B-5FC8-7360-9D52-CEA8C0E8DD5F}"/>
              </a:ext>
            </a:extLst>
          </p:cNvPr>
          <p:cNvSpPr txBox="1"/>
          <p:nvPr/>
        </p:nvSpPr>
        <p:spPr>
          <a:xfrm>
            <a:off x="1919536" y="1230802"/>
            <a:ext cx="1579278" cy="369332"/>
          </a:xfrm>
          <a:prstGeom prst="rect">
            <a:avLst/>
          </a:prstGeom>
          <a:noFill/>
        </p:spPr>
        <p:txBody>
          <a:bodyPr wrap="none" rtlCol="0">
            <a:spAutoFit/>
          </a:bodyPr>
          <a:lstStyle/>
          <a:p>
            <a:pPr defTabSz="1000354"/>
            <a:r>
              <a:rPr lang="en-US" altLang="ja-JP" b="1" dirty="0">
                <a:solidFill>
                  <a:prstClr val="black"/>
                </a:solidFill>
                <a:latin typeface="ＭＳ ゴシック" panose="020B0609070205080204" pitchFamily="49" charset="-128"/>
                <a:ea typeface="ＭＳ ゴシック" panose="020B0609070205080204" pitchFamily="49" charset="-128"/>
              </a:rPr>
              <a:t>【</a:t>
            </a:r>
            <a:r>
              <a:rPr lang="ja-JP" altLang="en-US" b="1" dirty="0">
                <a:solidFill>
                  <a:prstClr val="black"/>
                </a:solidFill>
                <a:latin typeface="ＭＳ ゴシック" panose="020B0609070205080204" pitchFamily="49" charset="-128"/>
                <a:ea typeface="ＭＳ ゴシック" panose="020B0609070205080204" pitchFamily="49" charset="-128"/>
              </a:rPr>
              <a:t>脂質吸着</a:t>
            </a:r>
            <a:r>
              <a:rPr lang="en-US" altLang="ja-JP" b="1" dirty="0">
                <a:solidFill>
                  <a:prstClr val="black"/>
                </a:solidFill>
                <a:latin typeface="ＭＳ ゴシック" panose="020B0609070205080204" pitchFamily="49" charset="-128"/>
                <a:ea typeface="ＭＳ ゴシック" panose="020B0609070205080204" pitchFamily="49" charset="-128"/>
              </a:rPr>
              <a:t>】</a:t>
            </a:r>
          </a:p>
        </p:txBody>
      </p:sp>
      <p:sp>
        <p:nvSpPr>
          <p:cNvPr id="5" name="テキスト ボックス 4">
            <a:extLst>
              <a:ext uri="{FF2B5EF4-FFF2-40B4-BE49-F238E27FC236}">
                <a16:creationId xmlns:a16="http://schemas.microsoft.com/office/drawing/2014/main" id="{7B5493EF-749C-6001-31B2-7B19310BDE7D}"/>
              </a:ext>
            </a:extLst>
          </p:cNvPr>
          <p:cNvSpPr txBox="1"/>
          <p:nvPr/>
        </p:nvSpPr>
        <p:spPr>
          <a:xfrm>
            <a:off x="2195953" y="1622097"/>
            <a:ext cx="2339102" cy="307777"/>
          </a:xfrm>
          <a:prstGeom prst="rect">
            <a:avLst/>
          </a:prstGeom>
          <a:noFill/>
        </p:spPr>
        <p:txBody>
          <a:bodyPr wrap="none" rtlCol="0">
            <a:spAutoFit/>
          </a:bodyPr>
          <a:lstStyle/>
          <a:p>
            <a:r>
              <a:rPr lang="ja-JP" altLang="en-US" sz="1400" dirty="0">
                <a:solidFill>
                  <a:prstClr val="black"/>
                </a:solidFill>
                <a:latin typeface="游ゴシック Medium" panose="020B0500000000000000" pitchFamily="50" charset="-128"/>
                <a:ea typeface="游ゴシック Medium" panose="020B0500000000000000" pitchFamily="50" charset="-128"/>
              </a:rPr>
              <a:t>人工皮脂を使った吸着試験</a:t>
            </a:r>
          </a:p>
        </p:txBody>
      </p:sp>
      <p:sp>
        <p:nvSpPr>
          <p:cNvPr id="9" name="テキスト ボックス 8">
            <a:extLst>
              <a:ext uri="{FF2B5EF4-FFF2-40B4-BE49-F238E27FC236}">
                <a16:creationId xmlns:a16="http://schemas.microsoft.com/office/drawing/2014/main" id="{06A2C780-E4CF-D08A-35CB-025A8A8A98EE}"/>
              </a:ext>
            </a:extLst>
          </p:cNvPr>
          <p:cNvSpPr txBox="1"/>
          <p:nvPr/>
        </p:nvSpPr>
        <p:spPr>
          <a:xfrm>
            <a:off x="2132634" y="4040698"/>
            <a:ext cx="2706190" cy="646331"/>
          </a:xfrm>
          <a:prstGeom prst="rect">
            <a:avLst/>
          </a:prstGeom>
          <a:noFill/>
        </p:spPr>
        <p:txBody>
          <a:bodyPr wrap="none" rtlCol="0">
            <a:spAutoFit/>
          </a:bodyPr>
          <a:lstStyle/>
          <a:p>
            <a:pPr marL="666750" indent="-666750"/>
            <a:r>
              <a:rPr lang="ja-JP" altLang="en-US"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a:t>
            </a:r>
            <a:r>
              <a:rPr lang="ja-JP"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人工皮脂</a:t>
            </a:r>
            <a:r>
              <a:rPr lang="ja-JP" altLang="en-US"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 </a:t>
            </a:r>
            <a:r>
              <a:rPr lang="ja-JP"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オレイン酸　</a:t>
            </a:r>
            <a:r>
              <a:rPr lang="en-US"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20</a:t>
            </a:r>
            <a:r>
              <a:rPr lang="ja-JP"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a:t>
            </a:r>
            <a:endParaRPr lang="en-US"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endParaRPr>
          </a:p>
          <a:p>
            <a:pPr marL="666750" indent="-666750"/>
            <a:r>
              <a:rPr lang="ja-JP" altLang="en-US"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　　　　　　 </a:t>
            </a:r>
            <a:r>
              <a:rPr lang="ja-JP"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スクワレン　</a:t>
            </a:r>
            <a:r>
              <a:rPr lang="en-US"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40</a:t>
            </a:r>
            <a:r>
              <a:rPr lang="ja-JP"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a:t>
            </a:r>
          </a:p>
          <a:p>
            <a:pPr marL="666750" indent="-666750"/>
            <a:r>
              <a:rPr lang="ja-JP"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　　　　　　</a:t>
            </a:r>
            <a:r>
              <a:rPr lang="en-US"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 </a:t>
            </a:r>
            <a:r>
              <a:rPr lang="ja-JP"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オリーブオイル　</a:t>
            </a:r>
            <a:r>
              <a:rPr lang="en-US"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40</a:t>
            </a:r>
            <a:r>
              <a:rPr lang="ja-JP"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a:t>
            </a:r>
          </a:p>
        </p:txBody>
      </p:sp>
      <p:sp>
        <p:nvSpPr>
          <p:cNvPr id="10" name="テキスト ボックス 9">
            <a:extLst>
              <a:ext uri="{FF2B5EF4-FFF2-40B4-BE49-F238E27FC236}">
                <a16:creationId xmlns:a16="http://schemas.microsoft.com/office/drawing/2014/main" id="{F9299ECE-F585-6626-8EED-0BB560F741EA}"/>
              </a:ext>
            </a:extLst>
          </p:cNvPr>
          <p:cNvSpPr txBox="1"/>
          <p:nvPr/>
        </p:nvSpPr>
        <p:spPr>
          <a:xfrm>
            <a:off x="5519936" y="1238009"/>
            <a:ext cx="1579278" cy="369332"/>
          </a:xfrm>
          <a:prstGeom prst="rect">
            <a:avLst/>
          </a:prstGeom>
          <a:noFill/>
        </p:spPr>
        <p:txBody>
          <a:bodyPr wrap="none" rtlCol="0">
            <a:spAutoFit/>
          </a:bodyPr>
          <a:lstStyle/>
          <a:p>
            <a:r>
              <a:rPr lang="en-US" altLang="ja-JP" b="1" dirty="0">
                <a:solidFill>
                  <a:prstClr val="black"/>
                </a:solidFill>
                <a:latin typeface="ＭＳ ゴシック" panose="020B0609070205080204" pitchFamily="49" charset="-128"/>
                <a:ea typeface="ＭＳ ゴシック" panose="020B0609070205080204" pitchFamily="49" charset="-128"/>
              </a:rPr>
              <a:t>【</a:t>
            </a:r>
            <a:r>
              <a:rPr lang="ja-JP" altLang="en-US" b="1" dirty="0">
                <a:solidFill>
                  <a:prstClr val="black"/>
                </a:solidFill>
                <a:latin typeface="ＭＳ ゴシック" panose="020B0609070205080204" pitchFamily="49" charset="-128"/>
                <a:ea typeface="ＭＳ ゴシック" panose="020B0609070205080204" pitchFamily="49" charset="-128"/>
              </a:rPr>
              <a:t>色素吸着</a:t>
            </a:r>
            <a:r>
              <a:rPr lang="en-US" altLang="ja-JP" b="1" dirty="0">
                <a:solidFill>
                  <a:prstClr val="black"/>
                </a:solidFill>
                <a:latin typeface="ＭＳ ゴシック" panose="020B0609070205080204" pitchFamily="49" charset="-128"/>
                <a:ea typeface="ＭＳ ゴシック" panose="020B0609070205080204" pitchFamily="49" charset="-128"/>
              </a:rPr>
              <a:t>】</a:t>
            </a:r>
            <a:endParaRPr lang="ja-JP" altLang="en-US" b="1" dirty="0">
              <a:solidFill>
                <a:prstClr val="black"/>
              </a:solidFill>
              <a:latin typeface="ＭＳ ゴシック" panose="020B0609070205080204" pitchFamily="49" charset="-128"/>
              <a:ea typeface="ＭＳ ゴシック" panose="020B0609070205080204" pitchFamily="49" charset="-128"/>
            </a:endParaRPr>
          </a:p>
        </p:txBody>
      </p:sp>
      <p:sp>
        <p:nvSpPr>
          <p:cNvPr id="11" name="テキスト ボックス 10">
            <a:extLst>
              <a:ext uri="{FF2B5EF4-FFF2-40B4-BE49-F238E27FC236}">
                <a16:creationId xmlns:a16="http://schemas.microsoft.com/office/drawing/2014/main" id="{EBAE9798-3770-473B-6AC1-C7DB2645C63B}"/>
              </a:ext>
            </a:extLst>
          </p:cNvPr>
          <p:cNvSpPr txBox="1"/>
          <p:nvPr/>
        </p:nvSpPr>
        <p:spPr>
          <a:xfrm>
            <a:off x="5746731" y="1584468"/>
            <a:ext cx="1620957" cy="307777"/>
          </a:xfrm>
          <a:prstGeom prst="rect">
            <a:avLst/>
          </a:prstGeom>
          <a:noFill/>
        </p:spPr>
        <p:txBody>
          <a:bodyPr wrap="none" rtlCol="0">
            <a:spAutoFit/>
          </a:bodyPr>
          <a:lstStyle/>
          <a:p>
            <a:r>
              <a:rPr lang="ja-JP" altLang="en-US" sz="1400" dirty="0">
                <a:solidFill>
                  <a:prstClr val="black"/>
                </a:solidFill>
                <a:latin typeface="游ゴシック Medium" panose="020B0500000000000000" pitchFamily="50" charset="-128"/>
                <a:ea typeface="游ゴシック Medium" panose="020B0500000000000000" pitchFamily="50" charset="-128"/>
              </a:rPr>
              <a:t>ワインの吸着試験</a:t>
            </a:r>
          </a:p>
        </p:txBody>
      </p:sp>
      <p:sp>
        <p:nvSpPr>
          <p:cNvPr id="12" name="テキスト ボックス 11">
            <a:extLst>
              <a:ext uri="{FF2B5EF4-FFF2-40B4-BE49-F238E27FC236}">
                <a16:creationId xmlns:a16="http://schemas.microsoft.com/office/drawing/2014/main" id="{0992502C-110C-6B64-1A10-05DEE4D9D5DD}"/>
              </a:ext>
            </a:extLst>
          </p:cNvPr>
          <p:cNvSpPr txBox="1"/>
          <p:nvPr/>
        </p:nvSpPr>
        <p:spPr>
          <a:xfrm>
            <a:off x="8359313" y="1612021"/>
            <a:ext cx="1800493" cy="307777"/>
          </a:xfrm>
          <a:prstGeom prst="rect">
            <a:avLst/>
          </a:prstGeom>
          <a:noFill/>
        </p:spPr>
        <p:txBody>
          <a:bodyPr wrap="none" rtlCol="0">
            <a:spAutoFit/>
          </a:bodyPr>
          <a:lstStyle/>
          <a:p>
            <a:r>
              <a:rPr lang="ja-JP" altLang="en-US" sz="1400" dirty="0">
                <a:solidFill>
                  <a:prstClr val="black"/>
                </a:solidFill>
                <a:latin typeface="游ゴシック Medium" panose="020B0500000000000000" pitchFamily="50" charset="-128"/>
                <a:ea typeface="游ゴシック Medium" panose="020B0500000000000000" pitchFamily="50" charset="-128"/>
              </a:rPr>
              <a:t>コーヒーの吸着試験</a:t>
            </a:r>
          </a:p>
        </p:txBody>
      </p:sp>
      <p:sp>
        <p:nvSpPr>
          <p:cNvPr id="13" name="テキスト ボックス 28">
            <a:extLst>
              <a:ext uri="{FF2B5EF4-FFF2-40B4-BE49-F238E27FC236}">
                <a16:creationId xmlns:a16="http://schemas.microsoft.com/office/drawing/2014/main" id="{69429AF0-3B11-B1C6-C512-D74500546AC7}"/>
              </a:ext>
            </a:extLst>
          </p:cNvPr>
          <p:cNvSpPr txBox="1">
            <a:spLocks noChangeArrowheads="1"/>
          </p:cNvSpPr>
          <p:nvPr/>
        </p:nvSpPr>
        <p:spPr bwMode="auto">
          <a:xfrm>
            <a:off x="5984417" y="4067252"/>
            <a:ext cx="43251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50 mL</a:t>
            </a:r>
            <a:r>
              <a:rPr lang="ja-JP" altLang="en-US"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の試験水溶液にそれぞれ</a:t>
            </a:r>
            <a:r>
              <a:rPr lang="en-US"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2 g</a:t>
            </a:r>
            <a:r>
              <a:rPr lang="ja-JP" altLang="en-US"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rPr>
              <a:t>のサンプルを加えて撹拌し静置。左から、原液、炭酸カルシウム、市販アパタイト、ホタテ貝殻アパタイト</a:t>
            </a:r>
            <a:endParaRPr lang="en-US" altLang="ja-JP" sz="1200" dirty="0">
              <a:solidFill>
                <a:prstClr val="black"/>
              </a:solidFill>
              <a:latin typeface="游ゴシック Medium" panose="020B0500000000000000" pitchFamily="50" charset="-128"/>
              <a:ea typeface="游ゴシック Medium" panose="020B0500000000000000" pitchFamily="50" charset="-128"/>
              <a:cs typeface="Arial" panose="020B0604020202020204" pitchFamily="34" charset="0"/>
            </a:endParaRPr>
          </a:p>
        </p:txBody>
      </p:sp>
      <p:sp>
        <p:nvSpPr>
          <p:cNvPr id="14" name="テキスト ボックス 13">
            <a:extLst>
              <a:ext uri="{FF2B5EF4-FFF2-40B4-BE49-F238E27FC236}">
                <a16:creationId xmlns:a16="http://schemas.microsoft.com/office/drawing/2014/main" id="{B2744D7D-C6C6-B9DD-FF2E-7DC9C8681EC6}"/>
              </a:ext>
            </a:extLst>
          </p:cNvPr>
          <p:cNvSpPr txBox="1"/>
          <p:nvPr/>
        </p:nvSpPr>
        <p:spPr>
          <a:xfrm>
            <a:off x="8013650" y="2252622"/>
            <a:ext cx="575425" cy="246221"/>
          </a:xfrm>
          <a:prstGeom prst="rect">
            <a:avLst/>
          </a:prstGeom>
          <a:noFill/>
        </p:spPr>
        <p:txBody>
          <a:bodyPr wrap="square" rtlCol="0">
            <a:spAutoFit/>
          </a:bodyPr>
          <a:lstStyle/>
          <a:p>
            <a:r>
              <a:rPr lang="ja-JP" altLang="en-US" sz="1000" b="1" dirty="0">
                <a:solidFill>
                  <a:prstClr val="black"/>
                </a:solidFill>
                <a:latin typeface="ＭＳ ゴシック" panose="020B0609070205080204" pitchFamily="49" charset="-128"/>
                <a:ea typeface="ＭＳ ゴシック" panose="020B0609070205080204" pitchFamily="49" charset="-128"/>
              </a:rPr>
              <a:t>原液</a:t>
            </a:r>
          </a:p>
        </p:txBody>
      </p:sp>
      <p:sp>
        <p:nvSpPr>
          <p:cNvPr id="15" name="テキスト ボックス 14">
            <a:extLst>
              <a:ext uri="{FF2B5EF4-FFF2-40B4-BE49-F238E27FC236}">
                <a16:creationId xmlns:a16="http://schemas.microsoft.com/office/drawing/2014/main" id="{7C4C07B5-DA61-C2B7-0181-BAFF85787740}"/>
              </a:ext>
            </a:extLst>
          </p:cNvPr>
          <p:cNvSpPr txBox="1"/>
          <p:nvPr/>
        </p:nvSpPr>
        <p:spPr>
          <a:xfrm>
            <a:off x="5808288" y="2316919"/>
            <a:ext cx="575425" cy="246221"/>
          </a:xfrm>
          <a:prstGeom prst="rect">
            <a:avLst/>
          </a:prstGeom>
          <a:noFill/>
        </p:spPr>
        <p:txBody>
          <a:bodyPr wrap="square" rtlCol="0">
            <a:spAutoFit/>
          </a:bodyPr>
          <a:lstStyle/>
          <a:p>
            <a:r>
              <a:rPr lang="ja-JP" altLang="en-US" sz="1000" b="1" dirty="0">
                <a:solidFill>
                  <a:prstClr val="black"/>
                </a:solidFill>
                <a:latin typeface="ＭＳ ゴシック" panose="020B0609070205080204" pitchFamily="49" charset="-128"/>
                <a:ea typeface="ＭＳ ゴシック" panose="020B0609070205080204" pitchFamily="49" charset="-128"/>
              </a:rPr>
              <a:t>原液</a:t>
            </a:r>
          </a:p>
        </p:txBody>
      </p:sp>
      <p:sp>
        <p:nvSpPr>
          <p:cNvPr id="16" name="テキスト ボックス 15">
            <a:extLst>
              <a:ext uri="{FF2B5EF4-FFF2-40B4-BE49-F238E27FC236}">
                <a16:creationId xmlns:a16="http://schemas.microsoft.com/office/drawing/2014/main" id="{27F6FC3B-44BF-468B-0578-6D6C960ACC25}"/>
              </a:ext>
            </a:extLst>
          </p:cNvPr>
          <p:cNvSpPr txBox="1"/>
          <p:nvPr/>
        </p:nvSpPr>
        <p:spPr>
          <a:xfrm>
            <a:off x="8240165" y="2021113"/>
            <a:ext cx="841711" cy="369332"/>
          </a:xfrm>
          <a:prstGeom prst="rect">
            <a:avLst/>
          </a:prstGeom>
          <a:noFill/>
        </p:spPr>
        <p:txBody>
          <a:bodyPr wrap="square" rtlCol="0">
            <a:spAutoFit/>
          </a:bodyPr>
          <a:lstStyle/>
          <a:p>
            <a:pPr algn="ctr"/>
            <a:r>
              <a:rPr lang="ja-JP" altLang="en-US" sz="900" b="1" dirty="0">
                <a:solidFill>
                  <a:prstClr val="black"/>
                </a:solidFill>
                <a:latin typeface="ＭＳ ゴシック" panose="020B0609070205080204" pitchFamily="49" charset="-128"/>
                <a:ea typeface="ＭＳ ゴシック" panose="020B0609070205080204" pitchFamily="49" charset="-128"/>
              </a:rPr>
              <a:t>炭酸</a:t>
            </a:r>
            <a:endParaRPr lang="en-US" altLang="ja-JP" sz="900" b="1" dirty="0">
              <a:solidFill>
                <a:prstClr val="black"/>
              </a:solidFill>
              <a:latin typeface="ＭＳ ゴシック" panose="020B0609070205080204" pitchFamily="49" charset="-128"/>
              <a:ea typeface="ＭＳ ゴシック" panose="020B0609070205080204" pitchFamily="49" charset="-128"/>
            </a:endParaRPr>
          </a:p>
          <a:p>
            <a:pPr algn="ctr"/>
            <a:r>
              <a:rPr lang="ja-JP" altLang="en-US" sz="900" b="1" dirty="0">
                <a:solidFill>
                  <a:prstClr val="black"/>
                </a:solidFill>
                <a:latin typeface="ＭＳ ゴシック" panose="020B0609070205080204" pitchFamily="49" charset="-128"/>
                <a:ea typeface="ＭＳ ゴシック" panose="020B0609070205080204" pitchFamily="49" charset="-128"/>
              </a:rPr>
              <a:t>カルシウム</a:t>
            </a:r>
          </a:p>
        </p:txBody>
      </p:sp>
      <p:sp>
        <p:nvSpPr>
          <p:cNvPr id="17" name="テキスト ボックス 16">
            <a:extLst>
              <a:ext uri="{FF2B5EF4-FFF2-40B4-BE49-F238E27FC236}">
                <a16:creationId xmlns:a16="http://schemas.microsoft.com/office/drawing/2014/main" id="{0C2F6CB7-9D3B-3D0F-391F-3FD3127BAB2C}"/>
              </a:ext>
            </a:extLst>
          </p:cNvPr>
          <p:cNvSpPr txBox="1"/>
          <p:nvPr/>
        </p:nvSpPr>
        <p:spPr>
          <a:xfrm>
            <a:off x="6061653" y="2056528"/>
            <a:ext cx="841711" cy="369332"/>
          </a:xfrm>
          <a:prstGeom prst="rect">
            <a:avLst/>
          </a:prstGeom>
          <a:noFill/>
        </p:spPr>
        <p:txBody>
          <a:bodyPr wrap="square" rtlCol="0">
            <a:spAutoFit/>
          </a:bodyPr>
          <a:lstStyle/>
          <a:p>
            <a:pPr algn="ctr"/>
            <a:r>
              <a:rPr lang="ja-JP" altLang="en-US" sz="900" b="1" dirty="0">
                <a:solidFill>
                  <a:prstClr val="black"/>
                </a:solidFill>
                <a:latin typeface="ＭＳ ゴシック" panose="020B0609070205080204" pitchFamily="49" charset="-128"/>
                <a:ea typeface="ＭＳ ゴシック" panose="020B0609070205080204" pitchFamily="49" charset="-128"/>
              </a:rPr>
              <a:t>炭酸</a:t>
            </a:r>
            <a:endParaRPr lang="en-US" altLang="ja-JP" sz="900" b="1" dirty="0">
              <a:solidFill>
                <a:prstClr val="black"/>
              </a:solidFill>
              <a:latin typeface="ＭＳ ゴシック" panose="020B0609070205080204" pitchFamily="49" charset="-128"/>
              <a:ea typeface="ＭＳ ゴシック" panose="020B0609070205080204" pitchFamily="49" charset="-128"/>
            </a:endParaRPr>
          </a:p>
          <a:p>
            <a:pPr algn="ctr"/>
            <a:r>
              <a:rPr lang="ja-JP" altLang="en-US" sz="900" b="1" dirty="0">
                <a:solidFill>
                  <a:prstClr val="black"/>
                </a:solidFill>
                <a:latin typeface="ＭＳ ゴシック" panose="020B0609070205080204" pitchFamily="49" charset="-128"/>
                <a:ea typeface="ＭＳ ゴシック" panose="020B0609070205080204" pitchFamily="49" charset="-128"/>
              </a:rPr>
              <a:t>カルシウム</a:t>
            </a:r>
          </a:p>
        </p:txBody>
      </p:sp>
      <p:sp>
        <p:nvSpPr>
          <p:cNvPr id="18" name="テキスト ボックス 17">
            <a:extLst>
              <a:ext uri="{FF2B5EF4-FFF2-40B4-BE49-F238E27FC236}">
                <a16:creationId xmlns:a16="http://schemas.microsoft.com/office/drawing/2014/main" id="{1F2C57AC-7A1C-5A53-75F7-43EF106FE18C}"/>
              </a:ext>
            </a:extLst>
          </p:cNvPr>
          <p:cNvSpPr txBox="1"/>
          <p:nvPr/>
        </p:nvSpPr>
        <p:spPr>
          <a:xfrm>
            <a:off x="6825778" y="2056529"/>
            <a:ext cx="841711" cy="384721"/>
          </a:xfrm>
          <a:prstGeom prst="rect">
            <a:avLst/>
          </a:prstGeom>
          <a:noFill/>
        </p:spPr>
        <p:txBody>
          <a:bodyPr wrap="square" rtlCol="0">
            <a:spAutoFit/>
          </a:bodyPr>
          <a:lstStyle/>
          <a:p>
            <a:pPr algn="ctr"/>
            <a:r>
              <a:rPr lang="ja-JP" altLang="en-US" sz="900" b="1" dirty="0">
                <a:solidFill>
                  <a:prstClr val="black"/>
                </a:solidFill>
                <a:latin typeface="ＭＳ ゴシック" panose="020B0609070205080204" pitchFamily="49" charset="-128"/>
                <a:ea typeface="ＭＳ ゴシック" panose="020B0609070205080204" pitchFamily="49" charset="-128"/>
              </a:rPr>
              <a:t>ホタテ貝殻</a:t>
            </a:r>
            <a:endParaRPr lang="en-US" altLang="ja-JP" sz="900" b="1" dirty="0">
              <a:solidFill>
                <a:prstClr val="black"/>
              </a:solidFill>
              <a:latin typeface="ＭＳ ゴシック" panose="020B0609070205080204" pitchFamily="49" charset="-128"/>
              <a:ea typeface="ＭＳ ゴシック" panose="020B0609070205080204" pitchFamily="49" charset="-128"/>
            </a:endParaRPr>
          </a:p>
          <a:p>
            <a:pPr algn="ctr"/>
            <a:r>
              <a:rPr lang="en-US" altLang="ja-JP" sz="1000" b="1" dirty="0">
                <a:solidFill>
                  <a:prstClr val="black"/>
                </a:solidFill>
                <a:latin typeface="ＭＳ ゴシック" panose="020B0609070205080204" pitchFamily="49" charset="-128"/>
                <a:ea typeface="ＭＳ ゴシック" panose="020B0609070205080204" pitchFamily="49" charset="-128"/>
              </a:rPr>
              <a:t>HAP</a:t>
            </a:r>
            <a:endParaRPr lang="ja-JP" altLang="en-US" sz="1000" b="1" dirty="0">
              <a:solidFill>
                <a:prstClr val="black"/>
              </a:solidFill>
              <a:latin typeface="ＭＳ ゴシック" panose="020B0609070205080204" pitchFamily="49" charset="-128"/>
              <a:ea typeface="ＭＳ ゴシック" panose="020B0609070205080204" pitchFamily="49" charset="-128"/>
            </a:endParaRPr>
          </a:p>
        </p:txBody>
      </p:sp>
      <p:sp>
        <p:nvSpPr>
          <p:cNvPr id="19" name="テキスト ボックス 18">
            <a:extLst>
              <a:ext uri="{FF2B5EF4-FFF2-40B4-BE49-F238E27FC236}">
                <a16:creationId xmlns:a16="http://schemas.microsoft.com/office/drawing/2014/main" id="{F5B211F9-491F-9006-271E-A279BBF49D46}"/>
              </a:ext>
            </a:extLst>
          </p:cNvPr>
          <p:cNvSpPr txBox="1"/>
          <p:nvPr/>
        </p:nvSpPr>
        <p:spPr>
          <a:xfrm>
            <a:off x="9070714" y="2042586"/>
            <a:ext cx="841711" cy="384721"/>
          </a:xfrm>
          <a:prstGeom prst="rect">
            <a:avLst/>
          </a:prstGeom>
          <a:noFill/>
        </p:spPr>
        <p:txBody>
          <a:bodyPr wrap="square" rtlCol="0">
            <a:spAutoFit/>
          </a:bodyPr>
          <a:lstStyle/>
          <a:p>
            <a:pPr algn="ctr"/>
            <a:r>
              <a:rPr lang="ja-JP" altLang="en-US" sz="900" b="1" dirty="0">
                <a:solidFill>
                  <a:prstClr val="black"/>
                </a:solidFill>
                <a:latin typeface="ＭＳ ゴシック" panose="020B0609070205080204" pitchFamily="49" charset="-128"/>
                <a:ea typeface="ＭＳ ゴシック" panose="020B0609070205080204" pitchFamily="49" charset="-128"/>
              </a:rPr>
              <a:t>ホタテ貝殻</a:t>
            </a:r>
            <a:endParaRPr lang="en-US" altLang="ja-JP" sz="900" b="1" dirty="0">
              <a:solidFill>
                <a:prstClr val="black"/>
              </a:solidFill>
              <a:latin typeface="ＭＳ ゴシック" panose="020B0609070205080204" pitchFamily="49" charset="-128"/>
              <a:ea typeface="ＭＳ ゴシック" panose="020B0609070205080204" pitchFamily="49" charset="-128"/>
            </a:endParaRPr>
          </a:p>
          <a:p>
            <a:pPr algn="ctr"/>
            <a:r>
              <a:rPr lang="en-US" altLang="ja-JP" sz="1000" b="1" dirty="0">
                <a:solidFill>
                  <a:prstClr val="black"/>
                </a:solidFill>
                <a:latin typeface="ＭＳ ゴシック" panose="020B0609070205080204" pitchFamily="49" charset="-128"/>
                <a:ea typeface="ＭＳ ゴシック" panose="020B0609070205080204" pitchFamily="49" charset="-128"/>
              </a:rPr>
              <a:t>HAP</a:t>
            </a:r>
            <a:endParaRPr lang="ja-JP" altLang="en-US" sz="1000" b="1" dirty="0">
              <a:solidFill>
                <a:prstClr val="black"/>
              </a:solidFill>
              <a:latin typeface="ＭＳ ゴシック" panose="020B0609070205080204" pitchFamily="49" charset="-128"/>
              <a:ea typeface="ＭＳ ゴシック" panose="020B0609070205080204" pitchFamily="49" charset="-128"/>
            </a:endParaRPr>
          </a:p>
        </p:txBody>
      </p:sp>
      <p:sp>
        <p:nvSpPr>
          <p:cNvPr id="20" name="テキスト ボックス 19">
            <a:extLst>
              <a:ext uri="{FF2B5EF4-FFF2-40B4-BE49-F238E27FC236}">
                <a16:creationId xmlns:a16="http://schemas.microsoft.com/office/drawing/2014/main" id="{72FA3EF1-D07C-55B8-F430-3CEC106449C3}"/>
              </a:ext>
            </a:extLst>
          </p:cNvPr>
          <p:cNvSpPr txBox="1"/>
          <p:nvPr/>
        </p:nvSpPr>
        <p:spPr>
          <a:xfrm>
            <a:off x="6552091" y="2289359"/>
            <a:ext cx="629273" cy="415498"/>
          </a:xfrm>
          <a:prstGeom prst="rect">
            <a:avLst/>
          </a:prstGeom>
          <a:noFill/>
        </p:spPr>
        <p:txBody>
          <a:bodyPr wrap="square" rtlCol="0">
            <a:spAutoFit/>
          </a:bodyPr>
          <a:lstStyle/>
          <a:p>
            <a:pPr algn="ctr"/>
            <a:r>
              <a:rPr lang="ja-JP" altLang="en-US" sz="1000" b="1" dirty="0">
                <a:solidFill>
                  <a:prstClr val="black"/>
                </a:solidFill>
                <a:latin typeface="ＭＳ ゴシック" panose="020B0609070205080204" pitchFamily="49" charset="-128"/>
                <a:ea typeface="ＭＳ ゴシック" panose="020B0609070205080204" pitchFamily="49" charset="-128"/>
              </a:rPr>
              <a:t>試薬</a:t>
            </a:r>
            <a:endParaRPr lang="en-US" altLang="ja-JP" sz="1000" b="1" dirty="0">
              <a:solidFill>
                <a:prstClr val="black"/>
              </a:solidFill>
              <a:latin typeface="ＭＳ ゴシック" panose="020B0609070205080204" pitchFamily="49" charset="-128"/>
              <a:ea typeface="ＭＳ ゴシック" panose="020B0609070205080204" pitchFamily="49" charset="-128"/>
            </a:endParaRPr>
          </a:p>
          <a:p>
            <a:pPr algn="ctr"/>
            <a:r>
              <a:rPr lang="en-US" altLang="ja-JP" sz="1000" b="1" dirty="0">
                <a:solidFill>
                  <a:prstClr val="black"/>
                </a:solidFill>
                <a:latin typeface="ＭＳ ゴシック" panose="020B0609070205080204" pitchFamily="49" charset="-128"/>
                <a:ea typeface="ＭＳ ゴシック" panose="020B0609070205080204" pitchFamily="49" charset="-128"/>
              </a:rPr>
              <a:t>HAP</a:t>
            </a:r>
            <a:endParaRPr lang="ja-JP" altLang="en-US" sz="1000" b="1" dirty="0">
              <a:solidFill>
                <a:prstClr val="black"/>
              </a:solidFill>
              <a:latin typeface="ＭＳ ゴシック" panose="020B0609070205080204" pitchFamily="49" charset="-128"/>
              <a:ea typeface="ＭＳ ゴシック" panose="020B0609070205080204" pitchFamily="49" charset="-128"/>
            </a:endParaRPr>
          </a:p>
        </p:txBody>
      </p:sp>
      <p:sp>
        <p:nvSpPr>
          <p:cNvPr id="21" name="テキスト ボックス 20">
            <a:extLst>
              <a:ext uri="{FF2B5EF4-FFF2-40B4-BE49-F238E27FC236}">
                <a16:creationId xmlns:a16="http://schemas.microsoft.com/office/drawing/2014/main" id="{65FD916E-EB5E-EAB5-1AC5-6095A6E566FA}"/>
              </a:ext>
            </a:extLst>
          </p:cNvPr>
          <p:cNvSpPr txBox="1"/>
          <p:nvPr/>
        </p:nvSpPr>
        <p:spPr>
          <a:xfrm>
            <a:off x="8759801" y="2252621"/>
            <a:ext cx="621825" cy="415498"/>
          </a:xfrm>
          <a:prstGeom prst="rect">
            <a:avLst/>
          </a:prstGeom>
          <a:noFill/>
        </p:spPr>
        <p:txBody>
          <a:bodyPr wrap="square" rtlCol="0">
            <a:spAutoFit/>
          </a:bodyPr>
          <a:lstStyle/>
          <a:p>
            <a:pPr algn="ctr"/>
            <a:r>
              <a:rPr lang="ja-JP" altLang="en-US" sz="1000" b="1" dirty="0">
                <a:solidFill>
                  <a:prstClr val="black"/>
                </a:solidFill>
                <a:latin typeface="ＭＳ ゴシック" panose="020B0609070205080204" pitchFamily="49" charset="-128"/>
                <a:ea typeface="ＭＳ ゴシック" panose="020B0609070205080204" pitchFamily="49" charset="-128"/>
              </a:rPr>
              <a:t>試薬</a:t>
            </a:r>
            <a:endParaRPr lang="en-US" altLang="ja-JP" sz="1000" b="1" dirty="0">
              <a:solidFill>
                <a:prstClr val="black"/>
              </a:solidFill>
              <a:latin typeface="ＭＳ ゴシック" panose="020B0609070205080204" pitchFamily="49" charset="-128"/>
              <a:ea typeface="ＭＳ ゴシック" panose="020B0609070205080204" pitchFamily="49" charset="-128"/>
            </a:endParaRPr>
          </a:p>
          <a:p>
            <a:pPr algn="ctr"/>
            <a:r>
              <a:rPr lang="en-US" altLang="ja-JP" sz="1000" b="1" dirty="0">
                <a:solidFill>
                  <a:prstClr val="black"/>
                </a:solidFill>
                <a:latin typeface="ＭＳ ゴシック" panose="020B0609070205080204" pitchFamily="49" charset="-128"/>
                <a:ea typeface="ＭＳ ゴシック" panose="020B0609070205080204" pitchFamily="49" charset="-128"/>
              </a:rPr>
              <a:t>HAP</a:t>
            </a:r>
            <a:endParaRPr lang="ja-JP" altLang="en-US" sz="1000" b="1" dirty="0">
              <a:solidFill>
                <a:prstClr val="black"/>
              </a:solidFill>
              <a:latin typeface="ＭＳ ゴシック" panose="020B0609070205080204" pitchFamily="49" charset="-128"/>
              <a:ea typeface="ＭＳ ゴシック" panose="020B0609070205080204" pitchFamily="49" charset="-128"/>
            </a:endParaRPr>
          </a:p>
        </p:txBody>
      </p:sp>
      <p:sp>
        <p:nvSpPr>
          <p:cNvPr id="23" name="テキスト ボックス 22">
            <a:extLst>
              <a:ext uri="{FF2B5EF4-FFF2-40B4-BE49-F238E27FC236}">
                <a16:creationId xmlns:a16="http://schemas.microsoft.com/office/drawing/2014/main" id="{6328AAFB-6BBF-A9A0-AD06-004BEC02B823}"/>
              </a:ext>
            </a:extLst>
          </p:cNvPr>
          <p:cNvSpPr txBox="1"/>
          <p:nvPr/>
        </p:nvSpPr>
        <p:spPr>
          <a:xfrm>
            <a:off x="1794794" y="4872249"/>
            <a:ext cx="5167590" cy="1661993"/>
          </a:xfrm>
          <a:prstGeom prst="rect">
            <a:avLst/>
          </a:prstGeom>
          <a:noFill/>
          <a:ln>
            <a:noFill/>
            <a:prstDash val="sysDash"/>
          </a:ln>
        </p:spPr>
        <p:txBody>
          <a:bodyPr wrap="square" rtlCol="0">
            <a:spAutoFit/>
          </a:bodyPr>
          <a:lstStyle/>
          <a:p>
            <a:r>
              <a:rPr lang="ja-JP" altLang="en-US" dirty="0">
                <a:solidFill>
                  <a:prstClr val="black"/>
                </a:solidFill>
                <a:latin typeface="HGPｺﾞｼｯｸE" panose="020B0900000000000000" pitchFamily="50" charset="-128"/>
                <a:ea typeface="HGPｺﾞｼｯｸE" panose="020B0900000000000000" pitchFamily="50" charset="-128"/>
              </a:rPr>
              <a:t>吸着の機序その１　</a:t>
            </a:r>
            <a:r>
              <a:rPr lang="ja-JP" altLang="en-US" b="1" dirty="0">
                <a:solidFill>
                  <a:srgbClr val="17406D"/>
                </a:solidFill>
                <a:latin typeface="HGPｺﾞｼｯｸE" panose="020B0900000000000000" pitchFamily="50" charset="-128"/>
                <a:ea typeface="HGPｺﾞｼｯｸE" panose="020B0900000000000000" pitchFamily="50" charset="-128"/>
              </a:rPr>
              <a:t>表面電位</a:t>
            </a:r>
            <a:endParaRPr lang="en-US" altLang="ja-JP" b="1" dirty="0">
              <a:solidFill>
                <a:srgbClr val="17406D"/>
              </a:solidFill>
              <a:latin typeface="HGPｺﾞｼｯｸE" panose="020B0900000000000000" pitchFamily="50" charset="-128"/>
              <a:ea typeface="HGPｺﾞｼｯｸE" panose="020B0900000000000000" pitchFamily="50" charset="-128"/>
            </a:endParaRPr>
          </a:p>
          <a:p>
            <a:endParaRPr lang="en-US" altLang="ja-JP" sz="1400" dirty="0">
              <a:solidFill>
                <a:prstClr val="black"/>
              </a:solidFill>
              <a:latin typeface="HGPｺﾞｼｯｸE" panose="020B0900000000000000" pitchFamily="50" charset="-128"/>
              <a:ea typeface="HGPｺﾞｼｯｸE" panose="020B0900000000000000" pitchFamily="50" charset="-128"/>
            </a:endParaRPr>
          </a:p>
          <a:p>
            <a:r>
              <a:rPr lang="ja-JP" altLang="en-US" sz="1400" dirty="0">
                <a:solidFill>
                  <a:prstClr val="black"/>
                </a:solidFill>
                <a:latin typeface="游ゴシック Medium" panose="020B0500000000000000" pitchFamily="50" charset="-128"/>
                <a:ea typeface="游ゴシック Medium" panose="020B0500000000000000" pitchFamily="50" charset="-128"/>
              </a:rPr>
              <a:t>ハイドロキシアパタイトの結晶分子構造は、１８の原子団からなり、上面はマイナス電位、側面はプラス電位を帯びており、様々な物質を吸着する。</a:t>
            </a:r>
            <a:endParaRPr lang="en-US" altLang="ja-JP" sz="1400" dirty="0">
              <a:solidFill>
                <a:prstClr val="black"/>
              </a:solidFill>
              <a:latin typeface="游ゴシック Medium" panose="020B0500000000000000" pitchFamily="50" charset="-128"/>
              <a:ea typeface="游ゴシック Medium" panose="020B0500000000000000" pitchFamily="50" charset="-128"/>
            </a:endParaRPr>
          </a:p>
          <a:p>
            <a:r>
              <a:rPr lang="ja-JP" altLang="en-US" sz="1400" dirty="0">
                <a:solidFill>
                  <a:prstClr val="black"/>
                </a:solidFill>
                <a:latin typeface="游ゴシック Medium" panose="020B0500000000000000" pitchFamily="50" charset="-128"/>
                <a:ea typeface="游ゴシック Medium" panose="020B0500000000000000" pitchFamily="50" charset="-128"/>
              </a:rPr>
              <a:t>さらにホタテ貝殻由来ハイドロキシアパタイトは、粘着性が他のアパタイトに比べ高く、吸着性に優れています。</a:t>
            </a:r>
            <a:endParaRPr lang="en-US" altLang="ja-JP" sz="1400" dirty="0">
              <a:solidFill>
                <a:prstClr val="black"/>
              </a:solidFill>
              <a:latin typeface="游ゴシック Medium" panose="020B0500000000000000" pitchFamily="50" charset="-128"/>
              <a:ea typeface="游ゴシック Medium" panose="020B0500000000000000" pitchFamily="50" charset="-128"/>
            </a:endParaRPr>
          </a:p>
        </p:txBody>
      </p:sp>
      <p:pic>
        <p:nvPicPr>
          <p:cNvPr id="24" name="図 23">
            <a:extLst>
              <a:ext uri="{FF2B5EF4-FFF2-40B4-BE49-F238E27FC236}">
                <a16:creationId xmlns:a16="http://schemas.microsoft.com/office/drawing/2014/main" id="{CED578A5-C0C1-D0A3-87C7-A2E2E5751CF1}"/>
              </a:ext>
            </a:extLst>
          </p:cNvPr>
          <p:cNvPicPr>
            <a:picLocks noChangeAspect="1"/>
          </p:cNvPicPr>
          <p:nvPr/>
        </p:nvPicPr>
        <p:blipFill>
          <a:blip r:embed="rId7"/>
          <a:stretch>
            <a:fillRect/>
          </a:stretch>
        </p:blipFill>
        <p:spPr>
          <a:xfrm>
            <a:off x="6928608" y="4855086"/>
            <a:ext cx="3468599" cy="1700519"/>
          </a:xfrm>
          <a:prstGeom prst="rect">
            <a:avLst/>
          </a:prstGeom>
        </p:spPr>
      </p:pic>
    </p:spTree>
    <p:extLst>
      <p:ext uri="{BB962C8B-B14F-4D97-AF65-F5344CB8AC3E}">
        <p14:creationId xmlns:p14="http://schemas.microsoft.com/office/powerpoint/2010/main" val="542093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正方形/長方形 23">
            <a:extLst>
              <a:ext uri="{FF2B5EF4-FFF2-40B4-BE49-F238E27FC236}">
                <a16:creationId xmlns:a16="http://schemas.microsoft.com/office/drawing/2014/main" id="{675F8EEB-8E08-8A6F-FA57-41AE94DBB93E}"/>
              </a:ext>
            </a:extLst>
          </p:cNvPr>
          <p:cNvSpPr/>
          <p:nvPr/>
        </p:nvSpPr>
        <p:spPr>
          <a:xfrm>
            <a:off x="6623547" y="4220585"/>
            <a:ext cx="3895475" cy="253578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23" name="正方形/長方形 22">
            <a:extLst>
              <a:ext uri="{FF2B5EF4-FFF2-40B4-BE49-F238E27FC236}">
                <a16:creationId xmlns:a16="http://schemas.microsoft.com/office/drawing/2014/main" id="{F75362BA-6742-9C92-2F6A-FB61F8B66B6B}"/>
              </a:ext>
            </a:extLst>
          </p:cNvPr>
          <p:cNvSpPr/>
          <p:nvPr/>
        </p:nvSpPr>
        <p:spPr>
          <a:xfrm>
            <a:off x="6623548" y="404665"/>
            <a:ext cx="3895475" cy="361531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22" name="正方形/長方形 21">
            <a:extLst>
              <a:ext uri="{FF2B5EF4-FFF2-40B4-BE49-F238E27FC236}">
                <a16:creationId xmlns:a16="http://schemas.microsoft.com/office/drawing/2014/main" id="{B7087024-7246-1ABE-5061-D2490907F8ED}"/>
              </a:ext>
            </a:extLst>
          </p:cNvPr>
          <p:cNvSpPr/>
          <p:nvPr/>
        </p:nvSpPr>
        <p:spPr>
          <a:xfrm>
            <a:off x="1688144" y="404664"/>
            <a:ext cx="4863471" cy="633670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2" name="テキスト ボックス 1">
            <a:extLst>
              <a:ext uri="{FF2B5EF4-FFF2-40B4-BE49-F238E27FC236}">
                <a16:creationId xmlns:a16="http://schemas.microsoft.com/office/drawing/2014/main" id="{DA99FADA-5CE9-94E1-3FA7-88D1C1745B60}"/>
              </a:ext>
            </a:extLst>
          </p:cNvPr>
          <p:cNvSpPr txBox="1"/>
          <p:nvPr/>
        </p:nvSpPr>
        <p:spPr>
          <a:xfrm>
            <a:off x="1688143" y="262636"/>
            <a:ext cx="1840568" cy="338554"/>
          </a:xfrm>
          <a:prstGeom prst="rect">
            <a:avLst/>
          </a:prstGeom>
          <a:noFill/>
        </p:spPr>
        <p:txBody>
          <a:bodyPr wrap="none" rtlCol="0">
            <a:spAutoFit/>
          </a:bodyPr>
          <a:lstStyle/>
          <a:p>
            <a:r>
              <a:rPr lang="en-US" altLang="ja-JP" sz="1600" dirty="0">
                <a:solidFill>
                  <a:prstClr val="black"/>
                </a:solidFill>
                <a:latin typeface="HGPｺﾞｼｯｸE" panose="020B0900000000000000" pitchFamily="50" charset="-128"/>
                <a:ea typeface="HGPｺﾞｼｯｸE" panose="020B0900000000000000" pitchFamily="50" charset="-128"/>
              </a:rPr>
              <a:t>【</a:t>
            </a:r>
            <a:r>
              <a:rPr lang="ja-JP" altLang="en-US" sz="1600" dirty="0">
                <a:solidFill>
                  <a:prstClr val="black"/>
                </a:solidFill>
                <a:latin typeface="HGPｺﾞｼｯｸE" panose="020B0900000000000000" pitchFamily="50" charset="-128"/>
                <a:ea typeface="HGPｺﾞｼｯｸE" panose="020B0900000000000000" pitchFamily="50" charset="-128"/>
              </a:rPr>
              <a:t>口腔内細菌吸着</a:t>
            </a:r>
            <a:r>
              <a:rPr lang="en-US" altLang="ja-JP" sz="1600" dirty="0">
                <a:solidFill>
                  <a:prstClr val="black"/>
                </a:solidFill>
                <a:latin typeface="HGPｺﾞｼｯｸE" panose="020B0900000000000000" pitchFamily="50" charset="-128"/>
                <a:ea typeface="HGPｺﾞｼｯｸE" panose="020B0900000000000000" pitchFamily="50" charset="-128"/>
              </a:rPr>
              <a:t>】</a:t>
            </a:r>
            <a:endParaRPr lang="ja-JP" altLang="en-US" sz="1600" dirty="0">
              <a:solidFill>
                <a:prstClr val="black"/>
              </a:solidFill>
              <a:latin typeface="HGPｺﾞｼｯｸE" panose="020B0900000000000000" pitchFamily="50" charset="-128"/>
              <a:ea typeface="HGPｺﾞｼｯｸE" panose="020B0900000000000000" pitchFamily="50" charset="-128"/>
            </a:endParaRPr>
          </a:p>
        </p:txBody>
      </p:sp>
      <p:pic>
        <p:nvPicPr>
          <p:cNvPr id="3" name="図 2">
            <a:extLst>
              <a:ext uri="{FF2B5EF4-FFF2-40B4-BE49-F238E27FC236}">
                <a16:creationId xmlns:a16="http://schemas.microsoft.com/office/drawing/2014/main" id="{C4B60148-CF9F-C84F-FC78-7D55D2701CA5}"/>
              </a:ext>
            </a:extLst>
          </p:cNvPr>
          <p:cNvPicPr>
            <a:picLocks noChangeAspect="1"/>
          </p:cNvPicPr>
          <p:nvPr/>
        </p:nvPicPr>
        <p:blipFill>
          <a:blip r:embed="rId3" cstate="print">
            <a:extLst>
              <a:ext uri="{28A0092B-C50C-407E-A947-70E740481C1C}">
                <a14:useLocalDpi xmlns:a14="http://schemas.microsoft.com/office/drawing/2010/main" val="0"/>
              </a:ext>
            </a:extLst>
          </a:blip>
          <a:srcRect l="14561" t="14474" r="4875" b="3683"/>
          <a:stretch>
            <a:fillRect/>
          </a:stretch>
        </p:blipFill>
        <p:spPr bwMode="auto">
          <a:xfrm>
            <a:off x="1765211" y="743010"/>
            <a:ext cx="1763501"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図 3">
            <a:extLst>
              <a:ext uri="{FF2B5EF4-FFF2-40B4-BE49-F238E27FC236}">
                <a16:creationId xmlns:a16="http://schemas.microsoft.com/office/drawing/2014/main" id="{63481712-F869-F6DF-E80D-E8A23B2961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0470" y="764703"/>
            <a:ext cx="2808312" cy="2234896"/>
          </a:xfrm>
          <a:prstGeom prst="rect">
            <a:avLst/>
          </a:prstGeom>
        </p:spPr>
      </p:pic>
      <p:pic>
        <p:nvPicPr>
          <p:cNvPr id="5" name="図 4">
            <a:extLst>
              <a:ext uri="{FF2B5EF4-FFF2-40B4-BE49-F238E27FC236}">
                <a16:creationId xmlns:a16="http://schemas.microsoft.com/office/drawing/2014/main" id="{11158130-2783-91D0-5072-4C551AD21F78}"/>
              </a:ext>
            </a:extLst>
          </p:cNvPr>
          <p:cNvPicPr>
            <a:picLocks noChangeAspect="1"/>
          </p:cNvPicPr>
          <p:nvPr/>
        </p:nvPicPr>
        <p:blipFill>
          <a:blip r:embed="rId5"/>
          <a:stretch>
            <a:fillRect/>
          </a:stretch>
        </p:blipFill>
        <p:spPr>
          <a:xfrm>
            <a:off x="2639617" y="1850815"/>
            <a:ext cx="891133" cy="1167383"/>
          </a:xfrm>
          <a:prstGeom prst="rect">
            <a:avLst/>
          </a:prstGeom>
        </p:spPr>
      </p:pic>
      <p:sp>
        <p:nvSpPr>
          <p:cNvPr id="6" name="テキスト ボックス 36">
            <a:extLst>
              <a:ext uri="{FF2B5EF4-FFF2-40B4-BE49-F238E27FC236}">
                <a16:creationId xmlns:a16="http://schemas.microsoft.com/office/drawing/2014/main" id="{7A5D7F75-D23B-77B1-7CB0-ECB9E2727108}"/>
              </a:ext>
            </a:extLst>
          </p:cNvPr>
          <p:cNvSpPr txBox="1">
            <a:spLocks noChangeArrowheads="1"/>
          </p:cNvSpPr>
          <p:nvPr/>
        </p:nvSpPr>
        <p:spPr bwMode="auto">
          <a:xfrm>
            <a:off x="1851058" y="3141055"/>
            <a:ext cx="48000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sz="900" i="1" dirty="0" err="1">
                <a:solidFill>
                  <a:prstClr val="black"/>
                </a:solidFill>
                <a:latin typeface="游ゴシック Medium" panose="020B0500000000000000" pitchFamily="50" charset="-128"/>
                <a:ea typeface="游ゴシック Medium" panose="020B0500000000000000" pitchFamily="50" charset="-128"/>
              </a:rPr>
              <a:t>S</a:t>
            </a:r>
            <a:r>
              <a:rPr lang="en-US" altLang="ja-JP" sz="1200" i="1" dirty="0" err="1">
                <a:solidFill>
                  <a:prstClr val="black"/>
                </a:solidFill>
                <a:latin typeface="游ゴシック Medium" panose="020B0500000000000000" pitchFamily="50" charset="-128"/>
                <a:ea typeface="游ゴシック Medium" panose="020B0500000000000000" pitchFamily="50" charset="-128"/>
              </a:rPr>
              <a:t>.mutans</a:t>
            </a:r>
            <a:r>
              <a:rPr lang="en-US" altLang="ja-JP" sz="1200" dirty="0">
                <a:solidFill>
                  <a:prstClr val="black"/>
                </a:solidFill>
                <a:latin typeface="游ゴシック Medium" panose="020B0500000000000000" pitchFamily="50" charset="-128"/>
                <a:ea typeface="游ゴシック Medium" panose="020B0500000000000000" pitchFamily="50" charset="-128"/>
              </a:rPr>
              <a:t> MT8148</a:t>
            </a:r>
          </a:p>
          <a:p>
            <a:r>
              <a:rPr lang="ja-JP" altLang="en-US" sz="1200" dirty="0">
                <a:solidFill>
                  <a:prstClr val="black"/>
                </a:solidFill>
                <a:latin typeface="游ゴシック Medium" panose="020B0500000000000000" pitchFamily="50" charset="-128"/>
                <a:ea typeface="游ゴシック Medium" panose="020B0500000000000000" pitchFamily="50" charset="-128"/>
              </a:rPr>
              <a:t>（虫歯原因菌の</a:t>
            </a:r>
            <a:r>
              <a:rPr lang="en-US" altLang="ja-JP" sz="1200" dirty="0">
                <a:solidFill>
                  <a:prstClr val="black"/>
                </a:solidFill>
                <a:latin typeface="游ゴシック Medium" panose="020B0500000000000000" pitchFamily="50" charset="-128"/>
                <a:ea typeface="游ゴシック Medium" panose="020B0500000000000000" pitchFamily="50" charset="-128"/>
              </a:rPr>
              <a:t>1</a:t>
            </a:r>
            <a:r>
              <a:rPr lang="ja-JP" altLang="en-US" sz="1200" dirty="0">
                <a:solidFill>
                  <a:prstClr val="black"/>
                </a:solidFill>
                <a:latin typeface="游ゴシック Medium" panose="020B0500000000000000" pitchFamily="50" charset="-128"/>
                <a:ea typeface="游ゴシック Medium" panose="020B0500000000000000" pitchFamily="50" charset="-128"/>
              </a:rPr>
              <a:t>種）が、アパタイトにとらえられている様子</a:t>
            </a:r>
            <a:endParaRPr lang="en-US" altLang="ja-JP" sz="1200" dirty="0">
              <a:solidFill>
                <a:prstClr val="black"/>
              </a:solidFill>
              <a:latin typeface="游ゴシック Medium" panose="020B0500000000000000" pitchFamily="50" charset="-128"/>
              <a:ea typeface="游ゴシック Medium" panose="020B0500000000000000" pitchFamily="50" charset="-128"/>
            </a:endParaRPr>
          </a:p>
          <a:p>
            <a:r>
              <a:rPr lang="ja-JP" altLang="en-US" sz="1200" dirty="0">
                <a:solidFill>
                  <a:prstClr val="black"/>
                </a:solidFill>
                <a:latin typeface="游ゴシック Medium" panose="020B0500000000000000" pitchFamily="50" charset="-128"/>
                <a:ea typeface="游ゴシック Medium" panose="020B0500000000000000" pitchFamily="50" charset="-128"/>
              </a:rPr>
              <a:t>（電子顕微鏡　</a:t>
            </a:r>
            <a:r>
              <a:rPr lang="en-US" altLang="ja-JP" sz="1200" dirty="0">
                <a:solidFill>
                  <a:prstClr val="black"/>
                </a:solidFill>
                <a:latin typeface="游ゴシック Medium" panose="020B0500000000000000" pitchFamily="50" charset="-128"/>
                <a:ea typeface="游ゴシック Medium" panose="020B0500000000000000" pitchFamily="50" charset="-128"/>
              </a:rPr>
              <a:t>×50000</a:t>
            </a:r>
            <a:r>
              <a:rPr lang="ja-JP" altLang="en-US" sz="1200" dirty="0">
                <a:solidFill>
                  <a:prstClr val="black"/>
                </a:solidFill>
                <a:latin typeface="游ゴシック Medium" panose="020B0500000000000000" pitchFamily="50" charset="-128"/>
                <a:ea typeface="游ゴシック Medium" panose="020B0500000000000000" pitchFamily="50" charset="-128"/>
              </a:rPr>
              <a:t>　　国立感染症研究所にて撮影）</a:t>
            </a:r>
            <a:endParaRPr lang="en-US" altLang="ja-JP" sz="1200" dirty="0">
              <a:solidFill>
                <a:prstClr val="black"/>
              </a:solidFill>
              <a:latin typeface="游ゴシック Medium" panose="020B0500000000000000" pitchFamily="50" charset="-128"/>
              <a:ea typeface="游ゴシック Medium" panose="020B0500000000000000" pitchFamily="50" charset="-128"/>
            </a:endParaRPr>
          </a:p>
        </p:txBody>
      </p:sp>
      <p:sp>
        <p:nvSpPr>
          <p:cNvPr id="7" name="タイトル 1">
            <a:extLst>
              <a:ext uri="{FF2B5EF4-FFF2-40B4-BE49-F238E27FC236}">
                <a16:creationId xmlns:a16="http://schemas.microsoft.com/office/drawing/2014/main" id="{6757BA74-5725-7C23-C35D-DA542FF771FD}"/>
              </a:ext>
            </a:extLst>
          </p:cNvPr>
          <p:cNvSpPr txBox="1">
            <a:spLocks/>
          </p:cNvSpPr>
          <p:nvPr/>
        </p:nvSpPr>
        <p:spPr>
          <a:xfrm>
            <a:off x="6600056" y="299726"/>
            <a:ext cx="3672408" cy="264374"/>
          </a:xfrm>
          <a:prstGeom prst="rect">
            <a:avLst/>
          </a:prstGeom>
        </p:spPr>
        <p:txBody>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en-US" altLang="ja-JP" sz="1600" dirty="0">
                <a:solidFill>
                  <a:prstClr val="black"/>
                </a:solidFill>
                <a:latin typeface="HGPｺﾞｼｯｸE" panose="020B0900000000000000" pitchFamily="50" charset="-128"/>
                <a:ea typeface="HGPｺﾞｼｯｸE" panose="020B0900000000000000" pitchFamily="50" charset="-128"/>
              </a:rPr>
              <a:t>【</a:t>
            </a:r>
            <a:r>
              <a:rPr lang="ja-JP" altLang="en-US" sz="1600" dirty="0">
                <a:solidFill>
                  <a:prstClr val="black"/>
                </a:solidFill>
                <a:latin typeface="HGPｺﾞｼｯｸE" panose="020B0900000000000000" pitchFamily="50" charset="-128"/>
                <a:ea typeface="HGPｺﾞｼｯｸE" panose="020B0900000000000000" pitchFamily="50" charset="-128"/>
              </a:rPr>
              <a:t>真菌（アスペルギルス菌）の吸着</a:t>
            </a:r>
            <a:r>
              <a:rPr lang="en-US" altLang="ja-JP" sz="1600" dirty="0">
                <a:solidFill>
                  <a:prstClr val="black"/>
                </a:solidFill>
                <a:latin typeface="HGPｺﾞｼｯｸE" panose="020B0900000000000000" pitchFamily="50" charset="-128"/>
                <a:ea typeface="HGPｺﾞｼｯｸE" panose="020B0900000000000000" pitchFamily="50" charset="-128"/>
              </a:rPr>
              <a:t>】</a:t>
            </a:r>
            <a:endParaRPr lang="ja-JP" altLang="en-US" sz="1600" dirty="0">
              <a:solidFill>
                <a:prstClr val="black"/>
              </a:solidFill>
              <a:latin typeface="HGPｺﾞｼｯｸE" panose="020B0900000000000000" pitchFamily="50" charset="-128"/>
              <a:ea typeface="HGPｺﾞｼｯｸE" panose="020B0900000000000000" pitchFamily="50" charset="-128"/>
            </a:endParaRPr>
          </a:p>
        </p:txBody>
      </p:sp>
      <p:graphicFrame>
        <p:nvGraphicFramePr>
          <p:cNvPr id="9" name="表 8">
            <a:extLst>
              <a:ext uri="{FF2B5EF4-FFF2-40B4-BE49-F238E27FC236}">
                <a16:creationId xmlns:a16="http://schemas.microsoft.com/office/drawing/2014/main" id="{04A7908C-09D7-54AE-6B5C-D6EED3D4F863}"/>
              </a:ext>
            </a:extLst>
          </p:cNvPr>
          <p:cNvGraphicFramePr>
            <a:graphicFrameLocks noGrp="1"/>
          </p:cNvGraphicFramePr>
          <p:nvPr/>
        </p:nvGraphicFramePr>
        <p:xfrm>
          <a:off x="6719046" y="764704"/>
          <a:ext cx="3553418" cy="1129915"/>
        </p:xfrm>
        <a:graphic>
          <a:graphicData uri="http://schemas.openxmlformats.org/drawingml/2006/table">
            <a:tbl>
              <a:tblPr firstRow="1" firstCol="1" bandRow="1"/>
              <a:tblGrid>
                <a:gridCol w="1537752">
                  <a:extLst>
                    <a:ext uri="{9D8B030D-6E8A-4147-A177-3AD203B41FA5}">
                      <a16:colId xmlns:a16="http://schemas.microsoft.com/office/drawing/2014/main" val="3224550663"/>
                    </a:ext>
                  </a:extLst>
                </a:gridCol>
                <a:gridCol w="1007514">
                  <a:extLst>
                    <a:ext uri="{9D8B030D-6E8A-4147-A177-3AD203B41FA5}">
                      <a16:colId xmlns:a16="http://schemas.microsoft.com/office/drawing/2014/main" val="1755763543"/>
                    </a:ext>
                  </a:extLst>
                </a:gridCol>
                <a:gridCol w="1008152">
                  <a:extLst>
                    <a:ext uri="{9D8B030D-6E8A-4147-A177-3AD203B41FA5}">
                      <a16:colId xmlns:a16="http://schemas.microsoft.com/office/drawing/2014/main" val="399933873"/>
                    </a:ext>
                  </a:extLst>
                </a:gridCol>
              </a:tblGrid>
              <a:tr h="326181">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lang="en-US" sz="1100" kern="100" dirty="0">
                          <a:effectLst/>
                          <a:latin typeface="ＭＳ ゴシック" panose="020B0609070205080204" pitchFamily="49" charset="-128"/>
                          <a:ea typeface="ＭＳ ゴシック" panose="020B0609070205080204" pitchFamily="49" charset="-128"/>
                        </a:rPr>
                        <a:t> </a:t>
                      </a:r>
                      <a:endParaRPr lang="ja-JP"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lang="ja-JP" sz="1100" kern="100" dirty="0">
                          <a:effectLst/>
                          <a:latin typeface="ＭＳ ゴシック" panose="020B0609070205080204" pitchFamily="49" charset="-128"/>
                          <a:ea typeface="ＭＳ ゴシック" panose="020B0609070205080204" pitchFamily="49" charset="-128"/>
                        </a:rPr>
                        <a:t>原液</a:t>
                      </a:r>
                      <a:endParaRPr lang="ja-JP"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lang="ja-JP" altLang="en-US"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添加混和後</a:t>
                      </a:r>
                      <a:endParaRPr lang="ja-JP"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621402887"/>
                  </a:ext>
                </a:extLst>
              </a:tr>
              <a:tr h="388982">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lang="ja-JP" sz="1100" kern="100" dirty="0">
                          <a:effectLst/>
                          <a:latin typeface="ＭＳ ゴシック" panose="020B0609070205080204" pitchFamily="49" charset="-128"/>
                          <a:ea typeface="ＭＳ ゴシック" panose="020B0609070205080204" pitchFamily="49" charset="-128"/>
                        </a:rPr>
                        <a:t>真菌数</a:t>
                      </a:r>
                      <a:endParaRPr lang="ja-JP"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lang="en-US" sz="1100" kern="100" dirty="0">
                          <a:effectLst/>
                          <a:latin typeface="ＭＳ ゴシック" panose="020B0609070205080204" pitchFamily="49" charset="-128"/>
                          <a:ea typeface="ＭＳ ゴシック" panose="020B0609070205080204" pitchFamily="49" charset="-128"/>
                        </a:rPr>
                        <a:t>1.3</a:t>
                      </a:r>
                      <a:r>
                        <a:rPr lang="ja-JP" sz="1100" kern="100" dirty="0">
                          <a:effectLst/>
                          <a:latin typeface="ＭＳ ゴシック" panose="020B0609070205080204" pitchFamily="49" charset="-128"/>
                          <a:ea typeface="ＭＳ ゴシック" panose="020B0609070205080204" pitchFamily="49" charset="-128"/>
                        </a:rPr>
                        <a:t>×</a:t>
                      </a:r>
                      <a:r>
                        <a:rPr lang="en-US" sz="1100" kern="100" dirty="0">
                          <a:effectLst/>
                          <a:latin typeface="ＭＳ ゴシック" panose="020B0609070205080204" pitchFamily="49" charset="-128"/>
                          <a:ea typeface="ＭＳ ゴシック" panose="020B0609070205080204" pitchFamily="49" charset="-128"/>
                        </a:rPr>
                        <a:t>10</a:t>
                      </a:r>
                      <a:r>
                        <a:rPr lang="en-US" sz="1100" kern="100" baseline="30000" dirty="0">
                          <a:effectLst/>
                          <a:latin typeface="ＭＳ ゴシック" panose="020B0609070205080204" pitchFamily="49" charset="-128"/>
                          <a:ea typeface="ＭＳ ゴシック" panose="020B0609070205080204" pitchFamily="49" charset="-128"/>
                        </a:rPr>
                        <a:t>4</a:t>
                      </a:r>
                      <a:endParaRPr lang="ja-JP"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lang="en-US" sz="1100" kern="100" dirty="0">
                          <a:effectLst/>
                          <a:latin typeface="ＭＳ ゴシック" panose="020B0609070205080204" pitchFamily="49" charset="-128"/>
                          <a:ea typeface="ＭＳ ゴシック" panose="020B0609070205080204" pitchFamily="49" charset="-128"/>
                        </a:rPr>
                        <a:t>3.5</a:t>
                      </a:r>
                      <a:endParaRPr lang="ja-JP"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1559520355"/>
                  </a:ext>
                </a:extLst>
              </a:tr>
              <a:tr h="414752">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lang="ja-JP" sz="1100" kern="100" dirty="0">
                          <a:effectLst/>
                          <a:latin typeface="ＭＳ ゴシック" panose="020B0609070205080204" pitchFamily="49" charset="-128"/>
                          <a:ea typeface="ＭＳ ゴシック" panose="020B0609070205080204" pitchFamily="49" charset="-128"/>
                        </a:rPr>
                        <a:t>吸着率（減少率　％）</a:t>
                      </a:r>
                      <a:endParaRPr lang="ja-JP"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lang="ja-JP" sz="1100" kern="100" dirty="0">
                          <a:effectLst/>
                          <a:latin typeface="ＭＳ ゴシック" panose="020B0609070205080204" pitchFamily="49" charset="-128"/>
                          <a:ea typeface="ＭＳ ゴシック" panose="020B0609070205080204" pitchFamily="49" charset="-128"/>
                        </a:rPr>
                        <a:t>―</a:t>
                      </a:r>
                      <a:endParaRPr lang="ja-JP"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lang="en-US" altLang="ja-JP" sz="1100" kern="100" dirty="0">
                          <a:solidFill>
                            <a:srgbClr val="00206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99</a:t>
                      </a:r>
                      <a:r>
                        <a:rPr lang="ja-JP" altLang="en-US" sz="1100" kern="100" dirty="0">
                          <a:solidFill>
                            <a:srgbClr val="00206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％以上</a:t>
                      </a:r>
                      <a:endParaRPr lang="ja-JP" sz="1100" kern="100" dirty="0">
                        <a:solidFill>
                          <a:srgbClr val="002060"/>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2806956921"/>
                  </a:ext>
                </a:extLst>
              </a:tr>
            </a:tbl>
          </a:graphicData>
        </a:graphic>
      </p:graphicFrame>
      <p:sp>
        <p:nvSpPr>
          <p:cNvPr id="10" name="テキスト ボックス 9">
            <a:extLst>
              <a:ext uri="{FF2B5EF4-FFF2-40B4-BE49-F238E27FC236}">
                <a16:creationId xmlns:a16="http://schemas.microsoft.com/office/drawing/2014/main" id="{D14E2BCF-56D5-8A87-4D1A-D867C91BE3C9}"/>
              </a:ext>
            </a:extLst>
          </p:cNvPr>
          <p:cNvSpPr txBox="1"/>
          <p:nvPr/>
        </p:nvSpPr>
        <p:spPr>
          <a:xfrm>
            <a:off x="6623547" y="1978556"/>
            <a:ext cx="3680620" cy="830997"/>
          </a:xfrm>
          <a:prstGeom prst="rect">
            <a:avLst/>
          </a:prstGeom>
          <a:noFill/>
        </p:spPr>
        <p:txBody>
          <a:bodyPr wrap="square">
            <a:spAutoFit/>
          </a:bodyPr>
          <a:lstStyle/>
          <a:p>
            <a:pPr defTabSz="457200"/>
            <a:r>
              <a:rPr kumimoji="0" lang="ja-JP" altLang="en-US"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菌液</a:t>
            </a:r>
            <a:r>
              <a:rPr kumimoji="0" lang="en-US" altLang="ja-JP"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300</a:t>
            </a:r>
            <a:r>
              <a:rPr kumimoji="0" lang="ja-JP" altLang="ja-JP"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㎖に</a:t>
            </a:r>
            <a:r>
              <a:rPr kumimoji="0" lang="en-US" altLang="ja-JP"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15</a:t>
            </a:r>
            <a:r>
              <a:rPr kumimoji="0" lang="ja-JP" altLang="ja-JP"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ｇのバイオアパタイト（</a:t>
            </a:r>
            <a:r>
              <a:rPr kumimoji="0" lang="en-US" altLang="ja-JP"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5</a:t>
            </a:r>
            <a:r>
              <a:rPr kumimoji="0" lang="ja-JP" altLang="ja-JP"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％）を加え、マグネットスターラーで攪拌開始</a:t>
            </a:r>
            <a:r>
              <a:rPr kumimoji="0" lang="ja-JP" altLang="en-US"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a:t>
            </a:r>
            <a:r>
              <a:rPr kumimoji="0" lang="en-US" altLang="ja-JP"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30</a:t>
            </a:r>
            <a:r>
              <a:rPr kumimoji="0" lang="ja-JP" altLang="en-US"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秒後に</a:t>
            </a:r>
            <a:r>
              <a:rPr kumimoji="0" lang="en-US" altLang="ja-JP"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10</a:t>
            </a:r>
            <a:r>
              <a:rPr kumimoji="0" lang="ja-JP" altLang="ja-JP"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a:t>
            </a:r>
            <a:r>
              <a:rPr kumimoji="0" lang="ja-JP" altLang="en-US"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採取し、ホタテ貝殻由来ハイドロキシ</a:t>
            </a:r>
            <a:r>
              <a:rPr kumimoji="0" lang="ja-JP" altLang="ja-JP"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アパタイトの沈降後（約</a:t>
            </a:r>
            <a:r>
              <a:rPr kumimoji="0" lang="en-US" altLang="ja-JP"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1</a:t>
            </a:r>
            <a:r>
              <a:rPr kumimoji="0" lang="ja-JP" altLang="ja-JP"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分）上清</a:t>
            </a:r>
            <a:r>
              <a:rPr kumimoji="0" lang="en-US" altLang="ja-JP"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1</a:t>
            </a:r>
            <a:r>
              <a:rPr kumimoji="0" lang="ja-JP" altLang="ja-JP" sz="12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㎖を培地に播種</a:t>
            </a:r>
            <a:endParaRPr kumimoji="0" lang="ja-JP" altLang="en-US" sz="1200" dirty="0">
              <a:solidFill>
                <a:prstClr val="black"/>
              </a:solidFill>
              <a:latin typeface="游ゴシック Medium" panose="020B0500000000000000" pitchFamily="50" charset="-128"/>
              <a:ea typeface="游ゴシック Medium" panose="020B0500000000000000" pitchFamily="50" charset="-128"/>
            </a:endParaRPr>
          </a:p>
        </p:txBody>
      </p:sp>
      <p:sp>
        <p:nvSpPr>
          <p:cNvPr id="11" name="タイトル 1">
            <a:extLst>
              <a:ext uri="{FF2B5EF4-FFF2-40B4-BE49-F238E27FC236}">
                <a16:creationId xmlns:a16="http://schemas.microsoft.com/office/drawing/2014/main" id="{1D709958-308C-952A-17B5-AD9EE83C0008}"/>
              </a:ext>
            </a:extLst>
          </p:cNvPr>
          <p:cNvSpPr txBox="1">
            <a:spLocks/>
          </p:cNvSpPr>
          <p:nvPr/>
        </p:nvSpPr>
        <p:spPr>
          <a:xfrm>
            <a:off x="6468570" y="4114497"/>
            <a:ext cx="2556469" cy="312490"/>
          </a:xfrm>
          <a:prstGeom prst="rect">
            <a:avLst/>
          </a:prstGeom>
        </p:spPr>
        <p:txBody>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en-US" altLang="ja-JP" sz="1600" b="1" dirty="0">
                <a:solidFill>
                  <a:prstClr val="black"/>
                </a:solidFill>
                <a:latin typeface="游ゴシック" panose="020B0400000000000000" pitchFamily="50" charset="-128"/>
                <a:ea typeface="游ゴシック" panose="020B0400000000000000" pitchFamily="50" charset="-128"/>
              </a:rPr>
              <a:t>【</a:t>
            </a:r>
            <a:r>
              <a:rPr lang="ja-JP" altLang="en-US" sz="1600" b="1" dirty="0">
                <a:solidFill>
                  <a:prstClr val="black"/>
                </a:solidFill>
                <a:latin typeface="游ゴシック" panose="020B0400000000000000" pitchFamily="50" charset="-128"/>
                <a:ea typeface="游ゴシック" panose="020B0400000000000000" pitchFamily="50" charset="-128"/>
              </a:rPr>
              <a:t>アクネ菌除菌試験</a:t>
            </a:r>
            <a:r>
              <a:rPr lang="en-US" altLang="ja-JP" sz="1600" b="1" dirty="0">
                <a:solidFill>
                  <a:prstClr val="black"/>
                </a:solidFill>
                <a:latin typeface="游ゴシック" panose="020B0400000000000000" pitchFamily="50" charset="-128"/>
                <a:ea typeface="游ゴシック" panose="020B0400000000000000" pitchFamily="50" charset="-128"/>
              </a:rPr>
              <a:t>】</a:t>
            </a:r>
            <a:endParaRPr lang="ja-JP" altLang="en-US" sz="1600" b="1" dirty="0">
              <a:solidFill>
                <a:prstClr val="black"/>
              </a:solidFill>
              <a:latin typeface="游ゴシック" panose="020B0400000000000000" pitchFamily="50" charset="-128"/>
              <a:ea typeface="游ゴシック" panose="020B0400000000000000" pitchFamily="50" charset="-128"/>
            </a:endParaRPr>
          </a:p>
        </p:txBody>
      </p:sp>
      <p:graphicFrame>
        <p:nvGraphicFramePr>
          <p:cNvPr id="12" name="表 11">
            <a:extLst>
              <a:ext uri="{FF2B5EF4-FFF2-40B4-BE49-F238E27FC236}">
                <a16:creationId xmlns:a16="http://schemas.microsoft.com/office/drawing/2014/main" id="{992F8813-7713-9E5F-9F32-EB6334F78DD5}"/>
              </a:ext>
            </a:extLst>
          </p:cNvPr>
          <p:cNvGraphicFramePr>
            <a:graphicFrameLocks noGrp="1"/>
          </p:cNvGraphicFramePr>
          <p:nvPr/>
        </p:nvGraphicFramePr>
        <p:xfrm>
          <a:off x="6710887" y="4521503"/>
          <a:ext cx="3680620" cy="1036224"/>
        </p:xfrm>
        <a:graphic>
          <a:graphicData uri="http://schemas.openxmlformats.org/drawingml/2006/table">
            <a:tbl>
              <a:tblPr firstRow="1" firstCol="1" bandRow="1"/>
              <a:tblGrid>
                <a:gridCol w="1592799">
                  <a:extLst>
                    <a:ext uri="{9D8B030D-6E8A-4147-A177-3AD203B41FA5}">
                      <a16:colId xmlns:a16="http://schemas.microsoft.com/office/drawing/2014/main" val="3224550663"/>
                    </a:ext>
                  </a:extLst>
                </a:gridCol>
                <a:gridCol w="1043580">
                  <a:extLst>
                    <a:ext uri="{9D8B030D-6E8A-4147-A177-3AD203B41FA5}">
                      <a16:colId xmlns:a16="http://schemas.microsoft.com/office/drawing/2014/main" val="1755763543"/>
                    </a:ext>
                  </a:extLst>
                </a:gridCol>
                <a:gridCol w="1044241">
                  <a:extLst>
                    <a:ext uri="{9D8B030D-6E8A-4147-A177-3AD203B41FA5}">
                      <a16:colId xmlns:a16="http://schemas.microsoft.com/office/drawing/2014/main" val="399933873"/>
                    </a:ext>
                  </a:extLst>
                </a:gridCol>
              </a:tblGrid>
              <a:tr h="299134">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lang="en-US" sz="1100" kern="100" dirty="0">
                          <a:effectLst/>
                          <a:latin typeface="ＭＳ ゴシック" panose="020B0609070205080204" pitchFamily="49" charset="-128"/>
                          <a:ea typeface="ＭＳ ゴシック" panose="020B0609070205080204" pitchFamily="49" charset="-128"/>
                        </a:rPr>
                        <a:t> </a:t>
                      </a:r>
                      <a:endParaRPr lang="ja-JP"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lang="ja-JP" sz="1100" kern="100" dirty="0">
                          <a:effectLst/>
                          <a:latin typeface="ＭＳ ゴシック" panose="020B0609070205080204" pitchFamily="49" charset="-128"/>
                          <a:ea typeface="ＭＳ ゴシック" panose="020B0609070205080204" pitchFamily="49" charset="-128"/>
                        </a:rPr>
                        <a:t>原液</a:t>
                      </a:r>
                      <a:endParaRPr lang="ja-JP"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lang="ja-JP" altLang="en-US"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添加混和後</a:t>
                      </a:r>
                      <a:endParaRPr lang="ja-JP"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621402887"/>
                  </a:ext>
                </a:extLst>
              </a:tr>
              <a:tr h="356729">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lang="ja-JP" altLang="en-US"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アクネ菌数</a:t>
                      </a:r>
                      <a:endParaRPr lang="ja-JP"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lang="en-US" altLang="ja-JP" sz="1100" kern="100" dirty="0">
                          <a:effectLst/>
                          <a:latin typeface="ＭＳ ゴシック" panose="020B0609070205080204" pitchFamily="49" charset="-128"/>
                          <a:ea typeface="ＭＳ ゴシック" panose="020B0609070205080204" pitchFamily="49" charset="-128"/>
                        </a:rPr>
                        <a:t>2.5</a:t>
                      </a:r>
                      <a:r>
                        <a:rPr lang="ja-JP" sz="1100" kern="100" dirty="0">
                          <a:effectLst/>
                          <a:latin typeface="ＭＳ ゴシック" panose="020B0609070205080204" pitchFamily="49" charset="-128"/>
                          <a:ea typeface="ＭＳ ゴシック" panose="020B0609070205080204" pitchFamily="49" charset="-128"/>
                        </a:rPr>
                        <a:t>×</a:t>
                      </a:r>
                      <a:r>
                        <a:rPr lang="en-US" sz="1100" kern="100" dirty="0">
                          <a:effectLst/>
                          <a:latin typeface="ＭＳ ゴシック" panose="020B0609070205080204" pitchFamily="49" charset="-128"/>
                          <a:ea typeface="ＭＳ ゴシック" panose="020B0609070205080204" pitchFamily="49" charset="-128"/>
                        </a:rPr>
                        <a:t>10</a:t>
                      </a:r>
                      <a:r>
                        <a:rPr lang="en-US" altLang="ja-JP" sz="1100" kern="100" baseline="30000" dirty="0">
                          <a:effectLst/>
                          <a:latin typeface="ＭＳ ゴシック" panose="020B0609070205080204" pitchFamily="49" charset="-128"/>
                          <a:ea typeface="ＭＳ ゴシック" panose="020B0609070205080204" pitchFamily="49" charset="-128"/>
                        </a:rPr>
                        <a:t>6</a:t>
                      </a:r>
                      <a:endParaRPr lang="ja-JP"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lang="en-US" altLang="ja-JP" sz="1100" b="0" dirty="0">
                          <a:latin typeface="ＭＳ ゴシック" panose="020B0609070205080204" pitchFamily="49" charset="-128"/>
                          <a:ea typeface="ＭＳ ゴシック" panose="020B0609070205080204" pitchFamily="49" charset="-128"/>
                        </a:rPr>
                        <a:t>2.8×10</a:t>
                      </a:r>
                      <a:r>
                        <a:rPr lang="en-US" altLang="ja-JP" sz="1100" b="0" baseline="30000" dirty="0">
                          <a:latin typeface="ＭＳ ゴシック" panose="020B0609070205080204" pitchFamily="49" charset="-128"/>
                          <a:ea typeface="ＭＳ ゴシック" panose="020B0609070205080204" pitchFamily="49" charset="-128"/>
                        </a:rPr>
                        <a:t>3</a:t>
                      </a:r>
                      <a:endParaRPr lang="ja-JP" sz="110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1559520355"/>
                  </a:ext>
                </a:extLst>
              </a:tr>
              <a:tr h="380361">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lang="ja-JP" sz="1100" kern="100" dirty="0">
                          <a:effectLst/>
                          <a:latin typeface="ＭＳ ゴシック" panose="020B0609070205080204" pitchFamily="49" charset="-128"/>
                          <a:ea typeface="ＭＳ ゴシック" panose="020B0609070205080204" pitchFamily="49" charset="-128"/>
                        </a:rPr>
                        <a:t>吸着率（減少率　％）</a:t>
                      </a:r>
                      <a:endParaRPr lang="ja-JP"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lang="ja-JP" sz="1100" kern="100" dirty="0">
                          <a:effectLst/>
                          <a:latin typeface="ＭＳ ゴシック" panose="020B0609070205080204" pitchFamily="49" charset="-128"/>
                          <a:ea typeface="ＭＳ ゴシック" panose="020B0609070205080204" pitchFamily="49" charset="-128"/>
                        </a:rPr>
                        <a:t>―</a:t>
                      </a:r>
                      <a:endParaRPr lang="ja-JP" sz="11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lang="en-US" altLang="ja-JP" sz="1100" kern="100" dirty="0">
                          <a:solidFill>
                            <a:srgbClr val="00206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99</a:t>
                      </a:r>
                      <a:r>
                        <a:rPr lang="ja-JP" altLang="en-US" sz="1100" kern="100" dirty="0">
                          <a:solidFill>
                            <a:srgbClr val="00206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％以上</a:t>
                      </a:r>
                      <a:endParaRPr lang="ja-JP" sz="1100" kern="100" dirty="0">
                        <a:solidFill>
                          <a:srgbClr val="002060"/>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2806956921"/>
                  </a:ext>
                </a:extLst>
              </a:tr>
            </a:tbl>
          </a:graphicData>
        </a:graphic>
      </p:graphicFrame>
      <p:sp>
        <p:nvSpPr>
          <p:cNvPr id="13" name="テキスト ボックス 12">
            <a:extLst>
              <a:ext uri="{FF2B5EF4-FFF2-40B4-BE49-F238E27FC236}">
                <a16:creationId xmlns:a16="http://schemas.microsoft.com/office/drawing/2014/main" id="{03141176-833D-1295-0489-9B0E3AD3FB8B}"/>
              </a:ext>
            </a:extLst>
          </p:cNvPr>
          <p:cNvSpPr txBox="1"/>
          <p:nvPr/>
        </p:nvSpPr>
        <p:spPr>
          <a:xfrm>
            <a:off x="6689231" y="5838014"/>
            <a:ext cx="3546801" cy="646331"/>
          </a:xfrm>
          <a:prstGeom prst="rect">
            <a:avLst/>
          </a:prstGeom>
          <a:noFill/>
        </p:spPr>
        <p:txBody>
          <a:bodyPr wrap="square" rtlCol="0">
            <a:spAutoFit/>
          </a:bodyPr>
          <a:lstStyle/>
          <a:p>
            <a:pPr defTabSz="457200"/>
            <a:r>
              <a:rPr lang="ja-JP" altLang="en-US" sz="1200" dirty="0">
                <a:solidFill>
                  <a:prstClr val="black"/>
                </a:solidFill>
                <a:latin typeface="游ゴシック" panose="020B0400000000000000" pitchFamily="50" charset="-128"/>
                <a:ea typeface="游ゴシック" panose="020B0400000000000000" pitchFamily="50" charset="-128"/>
              </a:rPr>
              <a:t>参照試験規格：第</a:t>
            </a:r>
            <a:r>
              <a:rPr lang="en-US" altLang="ja-JP" sz="1200" dirty="0">
                <a:solidFill>
                  <a:prstClr val="black"/>
                </a:solidFill>
                <a:latin typeface="游ゴシック" panose="020B0400000000000000" pitchFamily="50" charset="-128"/>
                <a:ea typeface="游ゴシック" panose="020B0400000000000000" pitchFamily="50" charset="-128"/>
              </a:rPr>
              <a:t>18</a:t>
            </a:r>
            <a:r>
              <a:rPr lang="ja-JP" altLang="en-US" sz="1200" dirty="0">
                <a:solidFill>
                  <a:prstClr val="black"/>
                </a:solidFill>
                <a:latin typeface="游ゴシック" panose="020B0400000000000000" pitchFamily="50" charset="-128"/>
                <a:ea typeface="游ゴシック" panose="020B0400000000000000" pitchFamily="50" charset="-128"/>
              </a:rPr>
              <a:t>改正日本薬局方　参考情報　消毒法及び除染法</a:t>
            </a:r>
            <a:endParaRPr lang="en-US" altLang="ja-JP" sz="1200" dirty="0">
              <a:solidFill>
                <a:prstClr val="black"/>
              </a:solidFill>
              <a:latin typeface="游ゴシック" panose="020B0400000000000000" pitchFamily="50" charset="-128"/>
              <a:ea typeface="游ゴシック" panose="020B0400000000000000" pitchFamily="50" charset="-128"/>
            </a:endParaRPr>
          </a:p>
          <a:p>
            <a:pPr defTabSz="457200"/>
            <a:r>
              <a:rPr kumimoji="0" lang="ja-JP" altLang="en-US" sz="1200" dirty="0">
                <a:solidFill>
                  <a:prstClr val="black"/>
                </a:solidFill>
                <a:latin typeface="游ゴシック" panose="020B0400000000000000" pitchFamily="50" charset="-128"/>
                <a:ea typeface="游ゴシック" panose="020B0400000000000000" pitchFamily="50" charset="-128"/>
              </a:rPr>
              <a:t>試験機関：株式会社衛生微生物研究センター</a:t>
            </a:r>
            <a:endParaRPr lang="ja-JP" altLang="en-US" sz="1200" dirty="0">
              <a:solidFill>
                <a:prstClr val="black"/>
              </a:solidFill>
              <a:latin typeface="游ゴシック" panose="020B0400000000000000" pitchFamily="50" charset="-128"/>
              <a:ea typeface="游ゴシック" panose="020B0400000000000000" pitchFamily="50" charset="-128"/>
            </a:endParaRPr>
          </a:p>
        </p:txBody>
      </p:sp>
      <p:pic>
        <p:nvPicPr>
          <p:cNvPr id="15" name="図 14">
            <a:extLst>
              <a:ext uri="{FF2B5EF4-FFF2-40B4-BE49-F238E27FC236}">
                <a16:creationId xmlns:a16="http://schemas.microsoft.com/office/drawing/2014/main" id="{FE066543-FD64-14C0-F8F5-3FFDE1E7C8A5}"/>
              </a:ext>
            </a:extLst>
          </p:cNvPr>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4700"/>
                    </a14:imgEffect>
                  </a14:imgLayer>
                </a14:imgProps>
              </a:ext>
              <a:ext uri="{28A0092B-C50C-407E-A947-70E740481C1C}">
                <a14:useLocalDpi xmlns:a14="http://schemas.microsoft.com/office/drawing/2010/main" val="0"/>
              </a:ext>
            </a:extLst>
          </a:blip>
          <a:stretch>
            <a:fillRect/>
          </a:stretch>
        </p:blipFill>
        <p:spPr>
          <a:xfrm>
            <a:off x="6723076" y="2938615"/>
            <a:ext cx="1101117" cy="995936"/>
          </a:xfrm>
          <a:prstGeom prst="rect">
            <a:avLst/>
          </a:prstGeom>
        </p:spPr>
      </p:pic>
      <p:pic>
        <p:nvPicPr>
          <p:cNvPr id="17" name="図 16">
            <a:extLst>
              <a:ext uri="{FF2B5EF4-FFF2-40B4-BE49-F238E27FC236}">
                <a16:creationId xmlns:a16="http://schemas.microsoft.com/office/drawing/2014/main" id="{4E9AE7F8-BD68-2461-712B-655BB8D52AFD}"/>
              </a:ext>
            </a:extLst>
          </p:cNvPr>
          <p:cNvPicPr>
            <a:picLocks noChangeAspect="1"/>
          </p:cNvPicPr>
          <p:nvPr/>
        </p:nvPicPr>
        <p:blipFill>
          <a:blip r:embed="rId8" cstate="print">
            <a:extLst>
              <a:ext uri="{BEBA8EAE-BF5A-486C-A8C5-ECC9F3942E4B}">
                <a14:imgProps xmlns:a14="http://schemas.microsoft.com/office/drawing/2010/main">
                  <a14:imgLayer r:embed="rId9">
                    <a14:imgEffect>
                      <a14:colorTemperature colorTemp="5300"/>
                    </a14:imgEffect>
                  </a14:imgLayer>
                </a14:imgProps>
              </a:ext>
              <a:ext uri="{28A0092B-C50C-407E-A947-70E740481C1C}">
                <a14:useLocalDpi xmlns:a14="http://schemas.microsoft.com/office/drawing/2010/main" val="0"/>
              </a:ext>
            </a:extLst>
          </a:blip>
          <a:stretch>
            <a:fillRect/>
          </a:stretch>
        </p:blipFill>
        <p:spPr>
          <a:xfrm>
            <a:off x="8359740" y="2922115"/>
            <a:ext cx="1105809" cy="995937"/>
          </a:xfrm>
          <a:prstGeom prst="rect">
            <a:avLst/>
          </a:prstGeom>
        </p:spPr>
      </p:pic>
      <p:sp>
        <p:nvSpPr>
          <p:cNvPr id="18" name="矢印: 右 17">
            <a:extLst>
              <a:ext uri="{FF2B5EF4-FFF2-40B4-BE49-F238E27FC236}">
                <a16:creationId xmlns:a16="http://schemas.microsoft.com/office/drawing/2014/main" id="{BEB1B4E2-3C6F-BDDA-BB6A-9B3D419814CA}"/>
              </a:ext>
            </a:extLst>
          </p:cNvPr>
          <p:cNvSpPr/>
          <p:nvPr/>
        </p:nvSpPr>
        <p:spPr>
          <a:xfrm>
            <a:off x="7959980" y="3291973"/>
            <a:ext cx="288032" cy="3124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graphicFrame>
        <p:nvGraphicFramePr>
          <p:cNvPr id="20" name="表 19">
            <a:extLst>
              <a:ext uri="{FF2B5EF4-FFF2-40B4-BE49-F238E27FC236}">
                <a16:creationId xmlns:a16="http://schemas.microsoft.com/office/drawing/2014/main" id="{8298B8AE-4D09-C07E-012D-BB8D9B8D6129}"/>
              </a:ext>
            </a:extLst>
          </p:cNvPr>
          <p:cNvGraphicFramePr>
            <a:graphicFrameLocks noGrp="1"/>
          </p:cNvGraphicFramePr>
          <p:nvPr/>
        </p:nvGraphicFramePr>
        <p:xfrm>
          <a:off x="1890121" y="4521503"/>
          <a:ext cx="4459437" cy="1990010"/>
        </p:xfrm>
        <a:graphic>
          <a:graphicData uri="http://schemas.openxmlformats.org/drawingml/2006/table">
            <a:tbl>
              <a:tblPr/>
              <a:tblGrid>
                <a:gridCol w="994802">
                  <a:extLst>
                    <a:ext uri="{9D8B030D-6E8A-4147-A177-3AD203B41FA5}">
                      <a16:colId xmlns:a16="http://schemas.microsoft.com/office/drawing/2014/main" val="20000"/>
                    </a:ext>
                  </a:extLst>
                </a:gridCol>
                <a:gridCol w="2348374">
                  <a:extLst>
                    <a:ext uri="{9D8B030D-6E8A-4147-A177-3AD203B41FA5}">
                      <a16:colId xmlns:a16="http://schemas.microsoft.com/office/drawing/2014/main" val="20001"/>
                    </a:ext>
                  </a:extLst>
                </a:gridCol>
                <a:gridCol w="1116261">
                  <a:extLst>
                    <a:ext uri="{9D8B030D-6E8A-4147-A177-3AD203B41FA5}">
                      <a16:colId xmlns:a16="http://schemas.microsoft.com/office/drawing/2014/main" val="20003"/>
                    </a:ext>
                  </a:extLst>
                </a:gridCol>
              </a:tblGrid>
              <a:tr h="197938">
                <a:tc gridSpan="2">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菌種</a:t>
                      </a:r>
                      <a:endParaRPr 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6230" marR="6230" marT="623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吸着率</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6230" marR="6230" marT="6230" marB="0" anchor="ctr">
                    <a:lnL w="6350" cap="flat" cmpd="sng" algn="ctr">
                      <a:noFill/>
                      <a:prstDash val="solid"/>
                      <a:round/>
                      <a:headEnd type="none" w="med" len="med"/>
                      <a:tailEnd type="none" w="med" len="med"/>
                    </a:lnL>
                    <a:lnR>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7497039"/>
                  </a:ext>
                </a:extLst>
              </a:tr>
              <a:tr h="225413">
                <a:tc rowSpan="3">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虫歯菌</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6230" marR="6230" marT="623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r>
                        <a:rPr kumimoji="1" lang="en-US" altLang="ja-JP" sz="1200" i="1" dirty="0">
                          <a:latin typeface="Meiryo UI" panose="020B0604030504040204" pitchFamily="50" charset="-128"/>
                          <a:ea typeface="Meiryo UI" panose="020B0604030504040204" pitchFamily="50" charset="-128"/>
                        </a:rPr>
                        <a:t>S.mutans </a:t>
                      </a:r>
                      <a:r>
                        <a:rPr kumimoji="1" lang="en-US" altLang="ja-JP" sz="1200" dirty="0">
                          <a:latin typeface="Meiryo UI" panose="020B0604030504040204" pitchFamily="50" charset="-128"/>
                          <a:ea typeface="Meiryo UI" panose="020B0604030504040204" pitchFamily="50" charset="-128"/>
                        </a:rPr>
                        <a:t>GS5</a:t>
                      </a:r>
                      <a:endParaRPr kumimoji="1" lang="ja-JP" altLang="en-US" sz="1200" dirty="0">
                        <a:latin typeface="Meiryo UI" panose="020B0604030504040204" pitchFamily="50" charset="-128"/>
                        <a:ea typeface="Meiryo UI" panose="020B0604030504040204" pitchFamily="50" charset="-128"/>
                      </a:endParaRPr>
                    </a:p>
                  </a:txBody>
                  <a:tcPr marL="6230" marR="6230" marT="623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algn="ctr"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79</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6230" marR="6230" marT="6230" marB="0" anchor="ctr">
                    <a:lnL w="6350" cap="flat" cmpd="sng" algn="ctr">
                      <a:noFill/>
                      <a:prstDash val="solid"/>
                      <a:round/>
                      <a:headEnd type="none" w="med" len="med"/>
                      <a:tailEnd type="none" w="med" len="med"/>
                    </a:lnL>
                    <a:lnR>
                      <a:noFill/>
                    </a:lnR>
                    <a:lnT w="12700" cap="flat" cmpd="sng" algn="ctr">
                      <a:solidFill>
                        <a:sysClr val="windowText" lastClr="00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6186384"/>
                  </a:ext>
                </a:extLst>
              </a:tr>
              <a:tr h="225413">
                <a:tc vMerge="1">
                  <a:txBody>
                    <a:bodyPr/>
                    <a:lstStyle/>
                    <a:p>
                      <a:pPr algn="l" fontAlgn="ctr"/>
                      <a:endParaRPr lang="en-US" altLang="ja-JP" sz="1600" b="0" i="0" u="none" strike="noStrike" dirty="0">
                        <a:solidFill>
                          <a:srgbClr val="000000"/>
                        </a:solidFill>
                        <a:effectLst/>
                        <a:latin typeface="Meiryo UI" panose="020B0604030504040204" pitchFamily="50" charset="-128"/>
                        <a:ea typeface="Meiryo UI" panose="020B0604030504040204" pitchFamily="50" charset="-128"/>
                      </a:endParaRPr>
                    </a:p>
                  </a:txBody>
                  <a:tcPr marL="6230" marR="6230" marT="623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r>
                        <a:rPr kumimoji="1" lang="en-US" altLang="ja-JP" sz="1200" i="1" dirty="0">
                          <a:latin typeface="Meiryo UI" panose="020B0604030504040204" pitchFamily="50" charset="-128"/>
                          <a:ea typeface="Meiryo UI" panose="020B0604030504040204" pitchFamily="50" charset="-128"/>
                        </a:rPr>
                        <a:t>S.mutans </a:t>
                      </a:r>
                      <a:r>
                        <a:rPr kumimoji="1" lang="en-US" altLang="ja-JP" sz="1200" dirty="0">
                          <a:latin typeface="Meiryo UI" panose="020B0604030504040204" pitchFamily="50" charset="-128"/>
                          <a:ea typeface="Meiryo UI" panose="020B0604030504040204" pitchFamily="50" charset="-128"/>
                        </a:rPr>
                        <a:t>UA159</a:t>
                      </a:r>
                      <a:endParaRPr kumimoji="1" lang="ja-JP" altLang="en-US" sz="1200" dirty="0">
                        <a:latin typeface="Meiryo UI" panose="020B0604030504040204" pitchFamily="50" charset="-128"/>
                        <a:ea typeface="Meiryo UI" panose="020B0604030504040204" pitchFamily="50" charset="-128"/>
                      </a:endParaRPr>
                    </a:p>
                  </a:txBody>
                  <a:tcPr marL="6230" marR="6230" marT="623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algn="ctr"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87</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6230" marR="6230" marT="6230" marB="0" anchor="ctr">
                    <a:lnL w="6350"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3058226"/>
                  </a:ext>
                </a:extLst>
              </a:tr>
              <a:tr h="225413">
                <a:tc vMerge="1">
                  <a:txBody>
                    <a:bodyPr/>
                    <a:lstStyle/>
                    <a:p>
                      <a:pPr algn="l"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虫歯菌</a:t>
                      </a:r>
                      <a:endParaRPr lang="en-US" altLang="ja-JP" sz="1600" b="0" i="0" u="none" strike="noStrike" dirty="0">
                        <a:solidFill>
                          <a:srgbClr val="000000"/>
                        </a:solidFill>
                        <a:effectLst/>
                        <a:latin typeface="Meiryo UI" panose="020B0604030504040204" pitchFamily="50" charset="-128"/>
                        <a:ea typeface="Meiryo UI" panose="020B0604030504040204" pitchFamily="50" charset="-128"/>
                      </a:endParaRPr>
                    </a:p>
                  </a:txBody>
                  <a:tcPr marL="6230" marR="6230" marT="623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r>
                        <a:rPr kumimoji="1" lang="en-US" altLang="ja-JP" sz="1200" i="1" dirty="0">
                          <a:latin typeface="Meiryo UI" panose="020B0604030504040204" pitchFamily="50" charset="-128"/>
                          <a:ea typeface="Meiryo UI" panose="020B0604030504040204" pitchFamily="50" charset="-128"/>
                        </a:rPr>
                        <a:t>S.mutans </a:t>
                      </a:r>
                      <a:r>
                        <a:rPr kumimoji="1" lang="en-US" altLang="ja-JP" sz="1200" dirty="0">
                          <a:latin typeface="Meiryo UI" panose="020B0604030504040204" pitchFamily="50" charset="-128"/>
                          <a:ea typeface="Meiryo UI" panose="020B0604030504040204" pitchFamily="50" charset="-128"/>
                        </a:rPr>
                        <a:t>MT8148</a:t>
                      </a:r>
                      <a:endParaRPr kumimoji="1" lang="ja-JP" altLang="en-US" sz="1200" dirty="0">
                        <a:latin typeface="Meiryo UI" panose="020B0604030504040204" pitchFamily="50" charset="-128"/>
                        <a:ea typeface="Meiryo UI" panose="020B0604030504040204" pitchFamily="50" charset="-128"/>
                      </a:endParaRPr>
                    </a:p>
                  </a:txBody>
                  <a:tcPr marL="6230" marR="6230" marT="623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algn="ctr"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97</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6230" marR="6230" marT="6230" marB="0" anchor="ctr">
                    <a:lnL w="6350"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5210">
                <a:tc rowSpan="2">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その他口腔内細菌</a:t>
                      </a:r>
                      <a:endParaRPr 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6230" marR="6230" marT="6230" marB="0" anchor="ctr">
                    <a:lnL>
                      <a:noFill/>
                    </a:lnL>
                    <a:lnR>
                      <a:noFill/>
                    </a:lnR>
                    <a:lnT w="12700" cap="flat" cmpd="sng" algn="ctr">
                      <a:solidFill>
                        <a:sysClr val="windowText" lastClr="000000">
                          <a:lumMod val="50000"/>
                          <a:lumOff val="50000"/>
                        </a:sysClr>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algn="l" fontAlgn="ctr"/>
                      <a:r>
                        <a:rPr lang="en-US" sz="1200" b="0" i="1" u="none" strike="noStrike" dirty="0">
                          <a:solidFill>
                            <a:srgbClr val="000000"/>
                          </a:solidFill>
                          <a:effectLst/>
                          <a:latin typeface="Meiryo UI" panose="020B0604030504040204" pitchFamily="50" charset="-128"/>
                          <a:ea typeface="Meiryo UI" panose="020B0604030504040204" pitchFamily="50" charset="-128"/>
                        </a:rPr>
                        <a:t>S.</a:t>
                      </a:r>
                      <a:r>
                        <a:rPr lang="en-US" altLang="ja-JP" sz="1200" b="0" i="1" u="none" strike="noStrike" dirty="0">
                          <a:solidFill>
                            <a:srgbClr val="000000"/>
                          </a:solidFill>
                          <a:effectLst/>
                          <a:latin typeface="Meiryo UI" panose="020B0604030504040204" pitchFamily="50" charset="-128"/>
                          <a:ea typeface="Meiryo UI" panose="020B0604030504040204" pitchFamily="50" charset="-128"/>
                        </a:rPr>
                        <a:t>s</a:t>
                      </a:r>
                      <a:r>
                        <a:rPr lang="en-US" sz="1200" b="0" i="1" u="none" strike="noStrike" dirty="0">
                          <a:solidFill>
                            <a:srgbClr val="000000"/>
                          </a:solidFill>
                          <a:effectLst/>
                          <a:latin typeface="Meiryo UI" panose="020B0604030504040204" pitchFamily="50" charset="-128"/>
                          <a:ea typeface="Meiryo UI" panose="020B0604030504040204" pitchFamily="50" charset="-128"/>
                        </a:rPr>
                        <a:t>anguinis</a:t>
                      </a:r>
                      <a:r>
                        <a:rPr lang="en-US" sz="1200" b="0" i="0" u="none" strike="noStrike" dirty="0">
                          <a:solidFill>
                            <a:srgbClr val="000000"/>
                          </a:solidFill>
                          <a:effectLst/>
                          <a:latin typeface="Meiryo UI" panose="020B0604030504040204" pitchFamily="50" charset="-128"/>
                          <a:ea typeface="Meiryo UI" panose="020B0604030504040204" pitchFamily="50" charset="-128"/>
                        </a:rPr>
                        <a:t> ATCC10556</a:t>
                      </a:r>
                    </a:p>
                  </a:txBody>
                  <a:tcPr marL="6230" marR="6230" marT="6230" marB="0" anchor="ctr">
                    <a:lnL>
                      <a:noFill/>
                    </a:lnL>
                    <a:lnR>
                      <a:noFill/>
                    </a:lnR>
                    <a:lnT w="12700" cap="flat" cmpd="sng" algn="ctr">
                      <a:solidFill>
                        <a:sysClr val="windowText" lastClr="000000">
                          <a:lumMod val="50000"/>
                          <a:lumOff val="50000"/>
                        </a:sysClr>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algn="ctr"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99</a:t>
                      </a:r>
                    </a:p>
                  </a:txBody>
                  <a:tcPr marL="6230" marR="6230" marT="6230" marB="0" anchor="ctr">
                    <a:lnL>
                      <a:noFill/>
                    </a:lnL>
                    <a:lnR>
                      <a:noFill/>
                    </a:lnR>
                    <a:lnT w="12700" cap="flat" cmpd="sng" algn="ctr">
                      <a:solidFill>
                        <a:sysClr val="windowText" lastClr="000000">
                          <a:lumMod val="50000"/>
                          <a:lumOff val="50000"/>
                        </a:sysClr>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25413">
                <a:tc vMerge="1">
                  <a:txBody>
                    <a:bodyPr/>
                    <a:lstStyle/>
                    <a:p>
                      <a:pPr algn="l" fontAlgn="ctr"/>
                      <a:endParaRPr lang="en-US" sz="1600" b="0" i="0" u="none" strike="noStrike" dirty="0">
                        <a:solidFill>
                          <a:srgbClr val="000000"/>
                        </a:solidFill>
                        <a:effectLst/>
                        <a:latin typeface="Meiryo UI" panose="020B0604030504040204" pitchFamily="50" charset="-128"/>
                        <a:ea typeface="Meiryo UI" panose="020B0604030504040204" pitchFamily="50" charset="-128"/>
                      </a:endParaRPr>
                    </a:p>
                  </a:txBody>
                  <a:tcPr marL="6230" marR="6230" marT="6230" marB="0" anchor="ctr">
                    <a:lnL>
                      <a:noFill/>
                    </a:lnL>
                    <a:lnR>
                      <a:noFill/>
                    </a:lnR>
                    <a:lnT>
                      <a:noFill/>
                    </a:lnT>
                    <a:lnB w="635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algn="l" fontAlgn="ctr"/>
                      <a:r>
                        <a:rPr lang="en-US" sz="1200" b="0" i="1" u="none" strike="noStrike" dirty="0">
                          <a:solidFill>
                            <a:srgbClr val="000000"/>
                          </a:solidFill>
                          <a:effectLst/>
                          <a:latin typeface="Meiryo UI" panose="020B0604030504040204" pitchFamily="50" charset="-128"/>
                          <a:ea typeface="Meiryo UI" panose="020B0604030504040204" pitchFamily="50" charset="-128"/>
                        </a:rPr>
                        <a:t>S.mitis</a:t>
                      </a:r>
                      <a:r>
                        <a:rPr lang="en-US" sz="1200" b="0" i="0" u="none" strike="noStrike" dirty="0">
                          <a:solidFill>
                            <a:srgbClr val="000000"/>
                          </a:solidFill>
                          <a:effectLst/>
                          <a:latin typeface="Meiryo UI" panose="020B0604030504040204" pitchFamily="50" charset="-128"/>
                          <a:ea typeface="Meiryo UI" panose="020B0604030504040204" pitchFamily="50" charset="-128"/>
                        </a:rPr>
                        <a:t> ATCC903</a:t>
                      </a:r>
                    </a:p>
                  </a:txBody>
                  <a:tcPr marL="6230" marR="6230" marT="6230" marB="0" anchor="ctr">
                    <a:lnL>
                      <a:noFill/>
                    </a:lnL>
                    <a:lnR>
                      <a:noFill/>
                    </a:lnR>
                    <a:lnT>
                      <a:noFill/>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algn="ctr"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98</a:t>
                      </a:r>
                    </a:p>
                  </a:txBody>
                  <a:tcPr marL="6230" marR="6230" marT="6230" marB="0" anchor="ctr">
                    <a:lnL>
                      <a:noFill/>
                    </a:lnL>
                    <a:lnR>
                      <a:noFill/>
                    </a:lnR>
                    <a:lnT>
                      <a:noFill/>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45210">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歯周病菌</a:t>
                      </a:r>
                      <a:endParaRPr 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6230" marR="6230" marT="6230" marB="0" anchor="ctr">
                    <a:lnL>
                      <a:noFill/>
                    </a:lnL>
                    <a:lnR>
                      <a:noFill/>
                    </a:lnR>
                    <a:lnT w="635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algn="l" fontAlgn="ctr"/>
                      <a:r>
                        <a:rPr lang="en-US" altLang="ja-JP" sz="1200" i="1" dirty="0">
                          <a:latin typeface="Meiryo UI" panose="020B0604030504040204" pitchFamily="50" charset="-128"/>
                          <a:ea typeface="Meiryo UI" panose="020B0604030504040204" pitchFamily="50" charset="-128"/>
                        </a:rPr>
                        <a:t>Porphyromonas gingivalis</a:t>
                      </a:r>
                      <a:endParaRPr lang="en-US" sz="1200" b="0" i="1" u="none" strike="noStrike" dirty="0">
                        <a:solidFill>
                          <a:srgbClr val="000000"/>
                        </a:solidFill>
                        <a:effectLst/>
                        <a:latin typeface="Meiryo UI" panose="020B0604030504040204" pitchFamily="50" charset="-128"/>
                        <a:ea typeface="Meiryo UI" panose="020B0604030504040204" pitchFamily="50" charset="-128"/>
                      </a:endParaRPr>
                    </a:p>
                  </a:txBody>
                  <a:tcPr marL="6230" marR="6230" marT="6230" marB="0" anchor="ctr">
                    <a:lnL>
                      <a:noFill/>
                    </a:lnL>
                    <a:lnR>
                      <a:noFill/>
                    </a:lnR>
                    <a:lnT w="635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algn="ctr"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92</a:t>
                      </a:r>
                    </a:p>
                  </a:txBody>
                  <a:tcPr marL="6230" marR="6230" marT="6230" marB="0" anchor="ctr">
                    <a:lnL>
                      <a:noFill/>
                    </a:lnL>
                    <a:lnR>
                      <a:noFill/>
                    </a:lnR>
                    <a:lnT w="635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21" name="テキスト ボックス 20">
            <a:extLst>
              <a:ext uri="{FF2B5EF4-FFF2-40B4-BE49-F238E27FC236}">
                <a16:creationId xmlns:a16="http://schemas.microsoft.com/office/drawing/2014/main" id="{FEEFB4D6-AB4B-D943-7E2D-F344F554528A}"/>
              </a:ext>
            </a:extLst>
          </p:cNvPr>
          <p:cNvSpPr txBox="1"/>
          <p:nvPr/>
        </p:nvSpPr>
        <p:spPr>
          <a:xfrm>
            <a:off x="1799832" y="4013094"/>
            <a:ext cx="4238661" cy="307777"/>
          </a:xfrm>
          <a:prstGeom prst="rect">
            <a:avLst/>
          </a:prstGeom>
          <a:noFill/>
        </p:spPr>
        <p:txBody>
          <a:bodyPr wrap="none" rtlCol="0">
            <a:spAutoFit/>
          </a:bodyPr>
          <a:lstStyle/>
          <a:p>
            <a:pPr defTabSz="457200"/>
            <a:r>
              <a:rPr lang="ja-JP" altLang="en-US" sz="1400" u="sng" dirty="0">
                <a:solidFill>
                  <a:prstClr val="black"/>
                </a:solidFill>
                <a:latin typeface="HGPｺﾞｼｯｸE" panose="020B0900000000000000" pitchFamily="50" charset="-128"/>
                <a:ea typeface="HGPｺﾞｼｯｸE" panose="020B0900000000000000" pitchFamily="50" charset="-128"/>
              </a:rPr>
              <a:t>代表的な虫歯菌、歯周病菌、プラーク原因菌の吸着率</a:t>
            </a:r>
          </a:p>
        </p:txBody>
      </p:sp>
    </p:spTree>
    <p:extLst>
      <p:ext uri="{BB962C8B-B14F-4D97-AF65-F5344CB8AC3E}">
        <p14:creationId xmlns:p14="http://schemas.microsoft.com/office/powerpoint/2010/main" val="2157557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正方形/長方形 26">
            <a:extLst>
              <a:ext uri="{FF2B5EF4-FFF2-40B4-BE49-F238E27FC236}">
                <a16:creationId xmlns:a16="http://schemas.microsoft.com/office/drawing/2014/main" id="{4BB1BB42-0A79-EA5F-0968-1A06142115FA}"/>
              </a:ext>
            </a:extLst>
          </p:cNvPr>
          <p:cNvSpPr/>
          <p:nvPr/>
        </p:nvSpPr>
        <p:spPr>
          <a:xfrm>
            <a:off x="1661473" y="559327"/>
            <a:ext cx="4775784" cy="238059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26" name="正方形/長方形 25">
            <a:extLst>
              <a:ext uri="{FF2B5EF4-FFF2-40B4-BE49-F238E27FC236}">
                <a16:creationId xmlns:a16="http://schemas.microsoft.com/office/drawing/2014/main" id="{4E06C0AF-78C3-3E80-67FC-9A6BEA29B15F}"/>
              </a:ext>
            </a:extLst>
          </p:cNvPr>
          <p:cNvSpPr/>
          <p:nvPr/>
        </p:nvSpPr>
        <p:spPr>
          <a:xfrm>
            <a:off x="1661474" y="3015417"/>
            <a:ext cx="4750064" cy="372595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20" name="正方形/長方形 19">
            <a:extLst>
              <a:ext uri="{FF2B5EF4-FFF2-40B4-BE49-F238E27FC236}">
                <a16:creationId xmlns:a16="http://schemas.microsoft.com/office/drawing/2014/main" id="{6E446C45-84F9-2FC9-1137-299AD64E9560}"/>
              </a:ext>
            </a:extLst>
          </p:cNvPr>
          <p:cNvSpPr/>
          <p:nvPr/>
        </p:nvSpPr>
        <p:spPr>
          <a:xfrm>
            <a:off x="6534570" y="536761"/>
            <a:ext cx="3980532" cy="62046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pic>
        <p:nvPicPr>
          <p:cNvPr id="4" name="図 3">
            <a:extLst>
              <a:ext uri="{FF2B5EF4-FFF2-40B4-BE49-F238E27FC236}">
                <a16:creationId xmlns:a16="http://schemas.microsoft.com/office/drawing/2014/main" id="{24695DF6-1D05-174D-0E8B-0FE3CE22821E}"/>
              </a:ext>
            </a:extLst>
          </p:cNvPr>
          <p:cNvPicPr>
            <a:picLocks noChangeAspect="1"/>
          </p:cNvPicPr>
          <p:nvPr/>
        </p:nvPicPr>
        <p:blipFill>
          <a:blip r:embed="rId3"/>
          <a:stretch>
            <a:fillRect/>
          </a:stretch>
        </p:blipFill>
        <p:spPr>
          <a:xfrm>
            <a:off x="1774212" y="1282474"/>
            <a:ext cx="4357673" cy="1584176"/>
          </a:xfrm>
          <a:prstGeom prst="rect">
            <a:avLst/>
          </a:prstGeom>
        </p:spPr>
      </p:pic>
      <p:sp>
        <p:nvSpPr>
          <p:cNvPr id="5" name="テキスト ボックス 4">
            <a:extLst>
              <a:ext uri="{FF2B5EF4-FFF2-40B4-BE49-F238E27FC236}">
                <a16:creationId xmlns:a16="http://schemas.microsoft.com/office/drawing/2014/main" id="{1748A7DB-BF8E-CCA8-0263-1F561F7FFDFB}"/>
              </a:ext>
            </a:extLst>
          </p:cNvPr>
          <p:cNvSpPr txBox="1"/>
          <p:nvPr/>
        </p:nvSpPr>
        <p:spPr>
          <a:xfrm>
            <a:off x="1698682" y="167597"/>
            <a:ext cx="3101174" cy="400110"/>
          </a:xfrm>
          <a:prstGeom prst="rect">
            <a:avLst/>
          </a:prstGeom>
          <a:noFill/>
        </p:spPr>
        <p:txBody>
          <a:bodyPr wrap="square" rtlCol="0">
            <a:spAutoFit/>
          </a:bodyPr>
          <a:lstStyle/>
          <a:p>
            <a:pPr defTabSz="457200"/>
            <a:r>
              <a:rPr kumimoji="0" lang="en-US" altLang="ja-JP" sz="2000" b="1" dirty="0">
                <a:solidFill>
                  <a:prstClr val="black"/>
                </a:solidFill>
                <a:latin typeface="BIZ UDP明朝 Medium" panose="02020500000000000000" pitchFamily="18" charset="-128"/>
                <a:ea typeface="BIZ UDP明朝 Medium" panose="02020500000000000000" pitchFamily="18" charset="-128"/>
              </a:rPr>
              <a:t>【</a:t>
            </a:r>
            <a:r>
              <a:rPr kumimoji="0" lang="ja-JP" altLang="en-US" sz="2000" b="1" dirty="0">
                <a:solidFill>
                  <a:prstClr val="black"/>
                </a:solidFill>
                <a:latin typeface="BIZ UDP明朝 Medium" panose="02020500000000000000" pitchFamily="18" charset="-128"/>
                <a:ea typeface="BIZ UDP明朝 Medium" panose="02020500000000000000" pitchFamily="18" charset="-128"/>
              </a:rPr>
              <a:t>歯の沈着色素吸着</a:t>
            </a:r>
            <a:r>
              <a:rPr kumimoji="0" lang="en-US" altLang="ja-JP" sz="2000" b="1" dirty="0">
                <a:solidFill>
                  <a:prstClr val="black"/>
                </a:solidFill>
                <a:latin typeface="BIZ UDP明朝 Medium" panose="02020500000000000000" pitchFamily="18" charset="-128"/>
                <a:ea typeface="BIZ UDP明朝 Medium" panose="02020500000000000000" pitchFamily="18" charset="-128"/>
              </a:rPr>
              <a:t>】</a:t>
            </a:r>
            <a:endParaRPr lang="ja-JP" altLang="en-US" sz="2000" b="1" dirty="0">
              <a:solidFill>
                <a:prstClr val="black"/>
              </a:solidFill>
              <a:latin typeface="BIZ UDP明朝 Medium" panose="02020500000000000000" pitchFamily="18" charset="-128"/>
              <a:ea typeface="BIZ UDP明朝 Medium" panose="02020500000000000000" pitchFamily="18" charset="-128"/>
            </a:endParaRPr>
          </a:p>
        </p:txBody>
      </p:sp>
      <p:sp>
        <p:nvSpPr>
          <p:cNvPr id="6" name="テキスト ボックス 5">
            <a:extLst>
              <a:ext uri="{FF2B5EF4-FFF2-40B4-BE49-F238E27FC236}">
                <a16:creationId xmlns:a16="http://schemas.microsoft.com/office/drawing/2014/main" id="{10656C2F-6478-DC01-8A5A-094E4890BE68}"/>
              </a:ext>
            </a:extLst>
          </p:cNvPr>
          <p:cNvSpPr txBox="1"/>
          <p:nvPr/>
        </p:nvSpPr>
        <p:spPr>
          <a:xfrm>
            <a:off x="1727577" y="1046449"/>
            <a:ext cx="4541334" cy="646331"/>
          </a:xfrm>
          <a:prstGeom prst="rect">
            <a:avLst/>
          </a:prstGeom>
          <a:noFill/>
        </p:spPr>
        <p:txBody>
          <a:bodyPr wrap="square" rtlCol="0">
            <a:spAutoFit/>
          </a:bodyPr>
          <a:lstStyle/>
          <a:p>
            <a:r>
              <a:rPr lang="en-US" altLang="ja-JP" sz="1200" dirty="0">
                <a:solidFill>
                  <a:prstClr val="black"/>
                </a:solidFill>
                <a:latin typeface="HG明朝B" panose="02020809000000000000" pitchFamily="17" charset="-128"/>
                <a:ea typeface="HG明朝B" panose="02020809000000000000" pitchFamily="17" charset="-128"/>
              </a:rPr>
              <a:t>【</a:t>
            </a:r>
            <a:r>
              <a:rPr lang="ja-JP" altLang="en-US" sz="1200" dirty="0">
                <a:solidFill>
                  <a:prstClr val="black"/>
                </a:solidFill>
                <a:latin typeface="游ゴシック Medium" panose="020B0500000000000000" pitchFamily="50" charset="-128"/>
                <a:ea typeface="游ゴシック Medium" panose="020B0500000000000000" pitchFamily="50" charset="-128"/>
              </a:rPr>
              <a:t>被験者</a:t>
            </a:r>
            <a:r>
              <a:rPr lang="en-US" altLang="ja-JP" sz="1200" dirty="0">
                <a:solidFill>
                  <a:prstClr val="black"/>
                </a:solidFill>
                <a:latin typeface="游ゴシック Medium" panose="020B0500000000000000" pitchFamily="50" charset="-128"/>
                <a:ea typeface="游ゴシック Medium" panose="020B0500000000000000" pitchFamily="50" charset="-128"/>
              </a:rPr>
              <a:t>】</a:t>
            </a:r>
            <a:r>
              <a:rPr lang="ja-JP" altLang="en-US" sz="1200" dirty="0">
                <a:solidFill>
                  <a:prstClr val="black"/>
                </a:solidFill>
                <a:latin typeface="游ゴシック Medium" panose="020B0500000000000000" pitchFamily="50" charset="-128"/>
                <a:ea typeface="游ゴシック Medium" panose="020B0500000000000000" pitchFamily="50" charset="-128"/>
              </a:rPr>
              <a:t>１０歳　女児</a:t>
            </a:r>
            <a:r>
              <a:rPr lang="en-US" altLang="ja-JP" sz="1200" dirty="0">
                <a:solidFill>
                  <a:prstClr val="black"/>
                </a:solidFill>
                <a:latin typeface="游ゴシック Medium" panose="020B0500000000000000" pitchFamily="50" charset="-128"/>
                <a:ea typeface="游ゴシック Medium" panose="020B0500000000000000" pitchFamily="50" charset="-128"/>
              </a:rPr>
              <a:t> </a:t>
            </a:r>
          </a:p>
          <a:p>
            <a:r>
              <a:rPr lang="en-US" altLang="ja-JP" sz="1200" dirty="0">
                <a:solidFill>
                  <a:prstClr val="black"/>
                </a:solidFill>
                <a:latin typeface="游ゴシック Medium" panose="020B0500000000000000" pitchFamily="50" charset="-128"/>
                <a:ea typeface="游ゴシック Medium" panose="020B0500000000000000" pitchFamily="50" charset="-128"/>
              </a:rPr>
              <a:t>【</a:t>
            </a:r>
            <a:r>
              <a:rPr lang="ja-JP" altLang="en-US" sz="1200" dirty="0">
                <a:solidFill>
                  <a:prstClr val="black"/>
                </a:solidFill>
                <a:latin typeface="游ゴシック Medium" panose="020B0500000000000000" pitchFamily="50" charset="-128"/>
                <a:ea typeface="游ゴシック Medium" panose="020B0500000000000000" pitchFamily="50" charset="-128"/>
              </a:rPr>
              <a:t>対処法</a:t>
            </a:r>
            <a:r>
              <a:rPr lang="en-US" altLang="ja-JP" sz="1200" dirty="0">
                <a:solidFill>
                  <a:prstClr val="black"/>
                </a:solidFill>
                <a:latin typeface="游ゴシック Medium" panose="020B0500000000000000" pitchFamily="50" charset="-128"/>
                <a:ea typeface="游ゴシック Medium" panose="020B0500000000000000" pitchFamily="50" charset="-128"/>
              </a:rPr>
              <a:t>】</a:t>
            </a:r>
            <a:r>
              <a:rPr lang="ja-JP" altLang="en-US" sz="1200" dirty="0">
                <a:solidFill>
                  <a:prstClr val="black"/>
                </a:solidFill>
                <a:latin typeface="游ゴシック Medium" panose="020B0500000000000000" pitchFamily="50" charset="-128"/>
                <a:ea typeface="游ゴシック Medium" panose="020B0500000000000000" pitchFamily="50" charset="-128"/>
              </a:rPr>
              <a:t>歯科医院でホタテ貝殻由来ハイドロキシアパタイト</a:t>
            </a:r>
            <a:endParaRPr lang="en-US" altLang="ja-JP" sz="1200" dirty="0">
              <a:solidFill>
                <a:prstClr val="black"/>
              </a:solidFill>
              <a:latin typeface="游ゴシック Medium" panose="020B0500000000000000" pitchFamily="50" charset="-128"/>
              <a:ea typeface="游ゴシック Medium" panose="020B0500000000000000" pitchFamily="50" charset="-128"/>
            </a:endParaRPr>
          </a:p>
          <a:p>
            <a:r>
              <a:rPr lang="ja-JP" altLang="en-US" sz="1200" dirty="0">
                <a:solidFill>
                  <a:prstClr val="black"/>
                </a:solidFill>
                <a:latin typeface="游ゴシック Medium" panose="020B0500000000000000" pitchFamily="50" charset="-128"/>
                <a:ea typeface="游ゴシック Medium" panose="020B0500000000000000" pitchFamily="50" charset="-128"/>
              </a:rPr>
              <a:t>　　　　　アパタイトによる上前歯２本のクリーニング　</a:t>
            </a:r>
            <a:endParaRPr lang="en-US" altLang="ja-JP" sz="1200" dirty="0">
              <a:solidFill>
                <a:prstClr val="black"/>
              </a:solidFill>
              <a:latin typeface="游ゴシック Medium" panose="020B0500000000000000" pitchFamily="50" charset="-128"/>
              <a:ea typeface="游ゴシック Medium" panose="020B0500000000000000" pitchFamily="50" charset="-128"/>
            </a:endParaRPr>
          </a:p>
        </p:txBody>
      </p:sp>
      <p:sp>
        <p:nvSpPr>
          <p:cNvPr id="7" name="テキスト ボックス 6">
            <a:extLst>
              <a:ext uri="{FF2B5EF4-FFF2-40B4-BE49-F238E27FC236}">
                <a16:creationId xmlns:a16="http://schemas.microsoft.com/office/drawing/2014/main" id="{203CC62A-552D-C4B7-702B-758F62E4272D}"/>
              </a:ext>
            </a:extLst>
          </p:cNvPr>
          <p:cNvSpPr txBox="1"/>
          <p:nvPr/>
        </p:nvSpPr>
        <p:spPr>
          <a:xfrm>
            <a:off x="4151785" y="259931"/>
            <a:ext cx="6266005" cy="307777"/>
          </a:xfrm>
          <a:prstGeom prst="rect">
            <a:avLst/>
          </a:prstGeom>
          <a:noFill/>
        </p:spPr>
        <p:txBody>
          <a:bodyPr wrap="square" rtlCol="0">
            <a:spAutoFit/>
          </a:bodyPr>
          <a:lstStyle/>
          <a:p>
            <a:pPr defTabSz="457200"/>
            <a:r>
              <a:rPr kumimoji="0" lang="ja-JP" altLang="en-US" sz="1400" dirty="0">
                <a:solidFill>
                  <a:prstClr val="black"/>
                </a:solidFill>
                <a:latin typeface="Meiryo UI" panose="020B0604030504040204" pitchFamily="50" charset="-128"/>
                <a:ea typeface="Meiryo UI" panose="020B0604030504040204" pitchFamily="50" charset="-128"/>
              </a:rPr>
              <a:t>着色物質は、歯の表面で、唾液中のたんぱく質（ベシクル）と結合し、沈着する。</a:t>
            </a:r>
            <a:endParaRPr lang="ja-JP" altLang="en-US" sz="1400" dirty="0">
              <a:solidFill>
                <a:prstClr val="black"/>
              </a:solidFill>
              <a:latin typeface="Meiryo UI" panose="020B0604030504040204" pitchFamily="50" charset="-128"/>
              <a:ea typeface="Meiryo UI" panose="020B0604030504040204" pitchFamily="50" charset="-128"/>
            </a:endParaRPr>
          </a:p>
        </p:txBody>
      </p:sp>
      <p:pic>
        <p:nvPicPr>
          <p:cNvPr id="8" name="図 7">
            <a:extLst>
              <a:ext uri="{FF2B5EF4-FFF2-40B4-BE49-F238E27FC236}">
                <a16:creationId xmlns:a16="http://schemas.microsoft.com/office/drawing/2014/main" id="{6C6D346F-8E03-A778-1996-3F8598881EDF}"/>
              </a:ext>
            </a:extLst>
          </p:cNvPr>
          <p:cNvPicPr>
            <a:picLocks noChangeAspect="1"/>
          </p:cNvPicPr>
          <p:nvPr/>
        </p:nvPicPr>
        <p:blipFill>
          <a:blip r:embed="rId4"/>
          <a:stretch>
            <a:fillRect/>
          </a:stretch>
        </p:blipFill>
        <p:spPr>
          <a:xfrm>
            <a:off x="1831099" y="3736538"/>
            <a:ext cx="1998706" cy="1879603"/>
          </a:xfrm>
          <a:prstGeom prst="rect">
            <a:avLst/>
          </a:prstGeom>
        </p:spPr>
      </p:pic>
      <p:sp>
        <p:nvSpPr>
          <p:cNvPr id="9" name="テキスト ボックス 8">
            <a:extLst>
              <a:ext uri="{FF2B5EF4-FFF2-40B4-BE49-F238E27FC236}">
                <a16:creationId xmlns:a16="http://schemas.microsoft.com/office/drawing/2014/main" id="{8C4E310D-819C-158C-6B15-14D311633887}"/>
              </a:ext>
            </a:extLst>
          </p:cNvPr>
          <p:cNvSpPr txBox="1"/>
          <p:nvPr/>
        </p:nvSpPr>
        <p:spPr>
          <a:xfrm>
            <a:off x="1730782" y="3015418"/>
            <a:ext cx="4448619" cy="1015663"/>
          </a:xfrm>
          <a:prstGeom prst="rect">
            <a:avLst/>
          </a:prstGeom>
          <a:noFill/>
        </p:spPr>
        <p:txBody>
          <a:bodyPr wrap="square" rtlCol="0">
            <a:spAutoFit/>
          </a:bodyPr>
          <a:lstStyle/>
          <a:p>
            <a:r>
              <a:rPr lang="en-US" altLang="ja-JP" sz="1200" dirty="0">
                <a:solidFill>
                  <a:prstClr val="black"/>
                </a:solidFill>
                <a:latin typeface="游ゴシック Medium" panose="020B0500000000000000" pitchFamily="50" charset="-128"/>
                <a:ea typeface="游ゴシック Medium" panose="020B0500000000000000" pitchFamily="50" charset="-128"/>
              </a:rPr>
              <a:t>【</a:t>
            </a:r>
            <a:r>
              <a:rPr lang="ja-JP" altLang="en-US" sz="1200" dirty="0">
                <a:solidFill>
                  <a:prstClr val="black"/>
                </a:solidFill>
                <a:latin typeface="游ゴシック Medium" panose="020B0500000000000000" pitchFamily="50" charset="-128"/>
                <a:ea typeface="游ゴシック Medium" panose="020B0500000000000000" pitchFamily="50" charset="-128"/>
              </a:rPr>
              <a:t>被験者</a:t>
            </a:r>
            <a:r>
              <a:rPr lang="en-US" altLang="ja-JP" sz="1200" dirty="0">
                <a:solidFill>
                  <a:prstClr val="black"/>
                </a:solidFill>
                <a:latin typeface="游ゴシック Medium" panose="020B0500000000000000" pitchFamily="50" charset="-128"/>
                <a:ea typeface="游ゴシック Medium" panose="020B0500000000000000" pitchFamily="50" charset="-128"/>
              </a:rPr>
              <a:t>】50</a:t>
            </a:r>
            <a:r>
              <a:rPr lang="ja-JP" altLang="en-US" sz="1200" dirty="0">
                <a:solidFill>
                  <a:prstClr val="black"/>
                </a:solidFill>
                <a:latin typeface="游ゴシック Medium" panose="020B0500000000000000" pitchFamily="50" charset="-128"/>
                <a:ea typeface="游ゴシック Medium" panose="020B0500000000000000" pitchFamily="50" charset="-128"/>
              </a:rPr>
              <a:t>歳　女性</a:t>
            </a:r>
            <a:endParaRPr lang="en-US" altLang="ja-JP" sz="1200" dirty="0">
              <a:solidFill>
                <a:prstClr val="black"/>
              </a:solidFill>
              <a:latin typeface="游ゴシック Medium" panose="020B0500000000000000" pitchFamily="50" charset="-128"/>
              <a:ea typeface="游ゴシック Medium" panose="020B0500000000000000" pitchFamily="50" charset="-128"/>
            </a:endParaRPr>
          </a:p>
          <a:p>
            <a:r>
              <a:rPr lang="en-US" altLang="ja-JP" sz="1200" dirty="0">
                <a:solidFill>
                  <a:prstClr val="black"/>
                </a:solidFill>
                <a:latin typeface="游ゴシック Medium" panose="020B0500000000000000" pitchFamily="50" charset="-128"/>
                <a:ea typeface="游ゴシック Medium" panose="020B0500000000000000" pitchFamily="50" charset="-128"/>
              </a:rPr>
              <a:t>【</a:t>
            </a:r>
            <a:r>
              <a:rPr lang="ja-JP" altLang="en-US" sz="1200" dirty="0">
                <a:solidFill>
                  <a:prstClr val="black"/>
                </a:solidFill>
                <a:latin typeface="游ゴシック Medium" panose="020B0500000000000000" pitchFamily="50" charset="-128"/>
                <a:ea typeface="游ゴシック Medium" panose="020B0500000000000000" pitchFamily="50" charset="-128"/>
              </a:rPr>
              <a:t>対処法</a:t>
            </a:r>
            <a:r>
              <a:rPr lang="en-US" altLang="ja-JP" sz="1200" dirty="0">
                <a:solidFill>
                  <a:prstClr val="black"/>
                </a:solidFill>
                <a:latin typeface="游ゴシック Medium" panose="020B0500000000000000" pitchFamily="50" charset="-128"/>
                <a:ea typeface="游ゴシック Medium" panose="020B0500000000000000" pitchFamily="50" charset="-128"/>
              </a:rPr>
              <a:t>】</a:t>
            </a:r>
            <a:r>
              <a:rPr lang="ja-JP" altLang="en-US" sz="1200" dirty="0">
                <a:solidFill>
                  <a:prstClr val="black"/>
                </a:solidFill>
                <a:latin typeface="游ゴシック Medium" panose="020B0500000000000000" pitchFamily="50" charset="-128"/>
                <a:ea typeface="游ゴシック Medium" panose="020B0500000000000000" pitchFamily="50" charset="-128"/>
              </a:rPr>
              <a:t>ホタテ貝殻由来ハイドロキシアパタイトアパタイ</a:t>
            </a:r>
            <a:endParaRPr lang="en-US" altLang="ja-JP" sz="1200" dirty="0">
              <a:solidFill>
                <a:prstClr val="black"/>
              </a:solidFill>
              <a:latin typeface="游ゴシック Medium" panose="020B0500000000000000" pitchFamily="50" charset="-128"/>
              <a:ea typeface="游ゴシック Medium" panose="020B0500000000000000" pitchFamily="50" charset="-128"/>
            </a:endParaRPr>
          </a:p>
          <a:p>
            <a:r>
              <a:rPr lang="ja-JP" altLang="en-US" sz="1200" dirty="0">
                <a:solidFill>
                  <a:prstClr val="black"/>
                </a:solidFill>
                <a:latin typeface="游ゴシック Medium" panose="020B0500000000000000" pitchFamily="50" charset="-128"/>
                <a:ea typeface="游ゴシック Medium" panose="020B0500000000000000" pitchFamily="50" charset="-128"/>
              </a:rPr>
              <a:t>　　　　　を綿棒に付けて歯の表面を</a:t>
            </a:r>
            <a:r>
              <a:rPr lang="en-US" altLang="ja-JP" sz="1200" dirty="0">
                <a:solidFill>
                  <a:prstClr val="black"/>
                </a:solidFill>
                <a:latin typeface="游ゴシック Medium" panose="020B0500000000000000" pitchFamily="50" charset="-128"/>
                <a:ea typeface="游ゴシック Medium" panose="020B0500000000000000" pitchFamily="50" charset="-128"/>
              </a:rPr>
              <a:t>1</a:t>
            </a:r>
            <a:r>
              <a:rPr lang="ja-JP" altLang="en-US" sz="1200" dirty="0">
                <a:solidFill>
                  <a:prstClr val="black"/>
                </a:solidFill>
                <a:latin typeface="游ゴシック Medium" panose="020B0500000000000000" pitchFamily="50" charset="-128"/>
                <a:ea typeface="游ゴシック Medium" panose="020B0500000000000000" pitchFamily="50" charset="-128"/>
              </a:rPr>
              <a:t>分ほど擦る</a:t>
            </a:r>
            <a:endParaRPr lang="en-US" altLang="ja-JP" sz="1200" dirty="0">
              <a:solidFill>
                <a:prstClr val="black"/>
              </a:solidFill>
              <a:latin typeface="游ゴシック Medium" panose="020B0500000000000000" pitchFamily="50" charset="-128"/>
              <a:ea typeface="游ゴシック Medium" panose="020B0500000000000000" pitchFamily="50" charset="-128"/>
            </a:endParaRPr>
          </a:p>
          <a:p>
            <a:endParaRPr lang="en-US" altLang="ja-JP" sz="1200" dirty="0">
              <a:solidFill>
                <a:prstClr val="black"/>
              </a:solidFill>
              <a:latin typeface="HG明朝B" panose="02020809000000000000" pitchFamily="17" charset="-128"/>
              <a:ea typeface="HG明朝B" panose="02020809000000000000" pitchFamily="17" charset="-128"/>
            </a:endParaRPr>
          </a:p>
          <a:p>
            <a:r>
              <a:rPr lang="ja-JP" altLang="en-US" sz="1200" dirty="0">
                <a:solidFill>
                  <a:prstClr val="black"/>
                </a:solidFill>
                <a:latin typeface="HG明朝B" panose="02020809000000000000" pitchFamily="17" charset="-128"/>
                <a:ea typeface="HG明朝B" panose="02020809000000000000" pitchFamily="17" charset="-128"/>
              </a:rPr>
              <a:t>　　</a:t>
            </a:r>
            <a:endParaRPr lang="en-US" altLang="ja-JP" sz="1200" dirty="0">
              <a:solidFill>
                <a:prstClr val="black"/>
              </a:solidFill>
              <a:latin typeface="HG明朝B" panose="02020809000000000000" pitchFamily="17" charset="-128"/>
              <a:ea typeface="HG明朝B" panose="02020809000000000000" pitchFamily="17" charset="-128"/>
            </a:endParaRPr>
          </a:p>
        </p:txBody>
      </p:sp>
      <p:pic>
        <p:nvPicPr>
          <p:cNvPr id="10" name="図 9">
            <a:extLst>
              <a:ext uri="{FF2B5EF4-FFF2-40B4-BE49-F238E27FC236}">
                <a16:creationId xmlns:a16="http://schemas.microsoft.com/office/drawing/2014/main" id="{0559CA49-0442-4F63-6283-CDD32027F335}"/>
              </a:ext>
            </a:extLst>
          </p:cNvPr>
          <p:cNvPicPr>
            <a:picLocks noChangeAspect="1"/>
          </p:cNvPicPr>
          <p:nvPr/>
        </p:nvPicPr>
        <p:blipFill>
          <a:blip r:embed="rId5"/>
          <a:stretch>
            <a:fillRect/>
          </a:stretch>
        </p:blipFill>
        <p:spPr>
          <a:xfrm>
            <a:off x="4232492" y="3695924"/>
            <a:ext cx="2003474" cy="1879602"/>
          </a:xfrm>
          <a:prstGeom prst="rect">
            <a:avLst/>
          </a:prstGeom>
        </p:spPr>
      </p:pic>
      <p:sp>
        <p:nvSpPr>
          <p:cNvPr id="11" name="矢印: 右 10">
            <a:extLst>
              <a:ext uri="{FF2B5EF4-FFF2-40B4-BE49-F238E27FC236}">
                <a16:creationId xmlns:a16="http://schemas.microsoft.com/office/drawing/2014/main" id="{112E171E-30EB-BB1B-C180-0F9C2D28C27C}"/>
              </a:ext>
            </a:extLst>
          </p:cNvPr>
          <p:cNvSpPr/>
          <p:nvPr/>
        </p:nvSpPr>
        <p:spPr>
          <a:xfrm>
            <a:off x="3856995" y="4626037"/>
            <a:ext cx="36004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pic>
        <p:nvPicPr>
          <p:cNvPr id="12" name="図 11">
            <a:extLst>
              <a:ext uri="{FF2B5EF4-FFF2-40B4-BE49-F238E27FC236}">
                <a16:creationId xmlns:a16="http://schemas.microsoft.com/office/drawing/2014/main" id="{48BEFBC7-6F0E-405C-74E5-3D913292E289}"/>
              </a:ext>
            </a:extLst>
          </p:cNvPr>
          <p:cNvPicPr>
            <a:picLocks noChangeAspect="1"/>
          </p:cNvPicPr>
          <p:nvPr/>
        </p:nvPicPr>
        <p:blipFill>
          <a:blip r:embed="rId6"/>
          <a:stretch>
            <a:fillRect/>
          </a:stretch>
        </p:blipFill>
        <p:spPr>
          <a:xfrm>
            <a:off x="1831100" y="5719957"/>
            <a:ext cx="1502197" cy="970446"/>
          </a:xfrm>
          <a:prstGeom prst="rect">
            <a:avLst/>
          </a:prstGeom>
        </p:spPr>
      </p:pic>
      <p:sp>
        <p:nvSpPr>
          <p:cNvPr id="14" name="吹き出し: 円形 13">
            <a:extLst>
              <a:ext uri="{FF2B5EF4-FFF2-40B4-BE49-F238E27FC236}">
                <a16:creationId xmlns:a16="http://schemas.microsoft.com/office/drawing/2014/main" id="{41AD224F-FBD1-E345-4723-FC0B3467F7CC}"/>
              </a:ext>
            </a:extLst>
          </p:cNvPr>
          <p:cNvSpPr/>
          <p:nvPr/>
        </p:nvSpPr>
        <p:spPr>
          <a:xfrm rot="10800000" flipV="1">
            <a:off x="4100101" y="5683122"/>
            <a:ext cx="2031782" cy="930632"/>
          </a:xfrm>
          <a:prstGeom prst="wedgeEllipseCallout">
            <a:avLst>
              <a:gd name="adj1" fmla="val 88420"/>
              <a:gd name="adj2" fmla="val -322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prstClr val="white"/>
                </a:solidFill>
                <a:latin typeface="游ゴシック Medium" panose="020B0500000000000000" pitchFamily="50" charset="-128"/>
                <a:ea typeface="游ゴシック Medium" panose="020B0500000000000000" pitchFamily="50" charset="-128"/>
              </a:rPr>
              <a:t>使ったのは綿棒とアパタイトだけ</a:t>
            </a:r>
          </a:p>
        </p:txBody>
      </p:sp>
      <p:pic>
        <p:nvPicPr>
          <p:cNvPr id="15" name="図 14">
            <a:extLst>
              <a:ext uri="{FF2B5EF4-FFF2-40B4-BE49-F238E27FC236}">
                <a16:creationId xmlns:a16="http://schemas.microsoft.com/office/drawing/2014/main" id="{B80B8E79-7FA6-F4F4-8565-19EB024918F3}"/>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bright="25000" contrast="10000"/>
                    </a14:imgEffect>
                  </a14:imgLayer>
                </a14:imgProps>
              </a:ext>
              <a:ext uri="{28A0092B-C50C-407E-A947-70E740481C1C}">
                <a14:useLocalDpi xmlns:a14="http://schemas.microsoft.com/office/drawing/2010/main"/>
              </a:ext>
            </a:extLst>
          </a:blip>
          <a:srcRect l="11954" t="36488" r="72662" b="27348"/>
          <a:stretch/>
        </p:blipFill>
        <p:spPr>
          <a:xfrm rot="10800000">
            <a:off x="6855054" y="3286679"/>
            <a:ext cx="1471398" cy="1945515"/>
          </a:xfrm>
          <a:prstGeom prst="rect">
            <a:avLst/>
          </a:prstGeom>
        </p:spPr>
      </p:pic>
      <p:pic>
        <p:nvPicPr>
          <p:cNvPr id="16" name="図 15">
            <a:extLst>
              <a:ext uri="{FF2B5EF4-FFF2-40B4-BE49-F238E27FC236}">
                <a16:creationId xmlns:a16="http://schemas.microsoft.com/office/drawing/2014/main" id="{06894782-C80C-7A43-1E92-C5670E542AE3}"/>
              </a:ext>
            </a:extLst>
          </p:cNvPr>
          <p:cNvPicPr>
            <a:picLocks noChangeAspect="1"/>
          </p:cNvPicPr>
          <p:nvPr/>
        </p:nvPicPr>
        <p:blipFill>
          <a:blip r:embed="rId9"/>
          <a:stretch>
            <a:fillRect/>
          </a:stretch>
        </p:blipFill>
        <p:spPr>
          <a:xfrm>
            <a:off x="8889503" y="3306092"/>
            <a:ext cx="1471399" cy="1972300"/>
          </a:xfrm>
          <a:prstGeom prst="rect">
            <a:avLst/>
          </a:prstGeom>
        </p:spPr>
      </p:pic>
      <p:sp>
        <p:nvSpPr>
          <p:cNvPr id="18" name="テキスト ボックス 17">
            <a:extLst>
              <a:ext uri="{FF2B5EF4-FFF2-40B4-BE49-F238E27FC236}">
                <a16:creationId xmlns:a16="http://schemas.microsoft.com/office/drawing/2014/main" id="{8DD37CBF-D57F-F6E5-E374-19EA5B68C25C}"/>
              </a:ext>
            </a:extLst>
          </p:cNvPr>
          <p:cNvSpPr txBox="1"/>
          <p:nvPr/>
        </p:nvSpPr>
        <p:spPr>
          <a:xfrm>
            <a:off x="6609877" y="1339483"/>
            <a:ext cx="2347413" cy="1600438"/>
          </a:xfrm>
          <a:prstGeom prst="rect">
            <a:avLst/>
          </a:prstGeom>
          <a:noFill/>
        </p:spPr>
        <p:txBody>
          <a:bodyPr wrap="square" rtlCol="0">
            <a:spAutoFit/>
          </a:bodyPr>
          <a:lstStyle/>
          <a:p>
            <a:pPr defTabSz="457200"/>
            <a:r>
              <a:rPr kumimoji="0" lang="ja-JP" altLang="en-US" sz="1400" dirty="0">
                <a:solidFill>
                  <a:prstClr val="black"/>
                </a:solidFill>
                <a:latin typeface="游ゴシック Medium" panose="020B0500000000000000" pitchFamily="50" charset="-128"/>
                <a:ea typeface="游ゴシック Medium" panose="020B0500000000000000" pitchFamily="50" charset="-128"/>
              </a:rPr>
              <a:t>研磨した牛歯を紅茶に浸漬し、</a:t>
            </a:r>
            <a:r>
              <a:rPr kumimoji="0" lang="en-US" altLang="ja-JP" sz="1400" dirty="0">
                <a:solidFill>
                  <a:prstClr val="black"/>
                </a:solidFill>
                <a:latin typeface="游ゴシック Medium" panose="020B0500000000000000" pitchFamily="50" charset="-128"/>
                <a:ea typeface="游ゴシック Medium" panose="020B0500000000000000" pitchFamily="50" charset="-128"/>
              </a:rPr>
              <a:t>37</a:t>
            </a:r>
            <a:r>
              <a:rPr kumimoji="0" lang="en-US" altLang="ja-JP" sz="1400" dirty="0">
                <a:solidFill>
                  <a:prstClr val="black"/>
                </a:solidFill>
                <a:latin typeface="游ゴシック Medium" panose="020B0500000000000000" pitchFamily="50" charset="-128"/>
                <a:ea typeface="游ゴシック Medium" panose="020B0500000000000000" pitchFamily="50" charset="-128"/>
                <a:sym typeface="Symbol" panose="05050102010706020507" pitchFamily="18" charset="2"/>
              </a:rPr>
              <a:t>C</a:t>
            </a:r>
            <a:r>
              <a:rPr kumimoji="0" lang="ja-JP" altLang="en-US" sz="1400" dirty="0">
                <a:solidFill>
                  <a:prstClr val="black"/>
                </a:solidFill>
                <a:latin typeface="游ゴシック Medium" panose="020B0500000000000000" pitchFamily="50" charset="-128"/>
                <a:ea typeface="游ゴシック Medium" panose="020B0500000000000000" pitchFamily="50" charset="-128"/>
                <a:sym typeface="Symbol" panose="05050102010706020507" pitchFamily="18" charset="2"/>
              </a:rPr>
              <a:t>中に静置し、歯表面に紅茶色素を着色させる。</a:t>
            </a:r>
            <a:endParaRPr kumimoji="0" lang="en-US" altLang="ja-JP" sz="1400" dirty="0">
              <a:solidFill>
                <a:prstClr val="black"/>
              </a:solidFill>
              <a:latin typeface="游ゴシック Medium" panose="020B0500000000000000" pitchFamily="50" charset="-128"/>
              <a:ea typeface="游ゴシック Medium" panose="020B0500000000000000" pitchFamily="50" charset="-128"/>
              <a:sym typeface="Symbol" panose="05050102010706020507" pitchFamily="18" charset="2"/>
            </a:endParaRPr>
          </a:p>
          <a:p>
            <a:pPr defTabSz="457200"/>
            <a:r>
              <a:rPr kumimoji="0" lang="ja-JP" altLang="en-US" sz="1400" dirty="0">
                <a:solidFill>
                  <a:prstClr val="black"/>
                </a:solidFill>
                <a:latin typeface="游ゴシック Medium" panose="020B0500000000000000" pitchFamily="50" charset="-128"/>
                <a:ea typeface="游ゴシック Medium" panose="020B0500000000000000" pitchFamily="50" charset="-128"/>
                <a:sym typeface="Symbol" panose="05050102010706020507" pitchFamily="18" charset="2"/>
              </a:rPr>
              <a:t>アパタイトをペースト状にしたものの上に、着色した歯を載せて</a:t>
            </a:r>
            <a:r>
              <a:rPr kumimoji="0" lang="en-US" altLang="ja-JP" sz="1400" dirty="0">
                <a:solidFill>
                  <a:prstClr val="black"/>
                </a:solidFill>
                <a:latin typeface="游ゴシック Medium" panose="020B0500000000000000" pitchFamily="50" charset="-128"/>
                <a:ea typeface="游ゴシック Medium" panose="020B0500000000000000" pitchFamily="50" charset="-128"/>
                <a:sym typeface="Symbol" panose="05050102010706020507" pitchFamily="18" charset="2"/>
              </a:rPr>
              <a:t>24</a:t>
            </a:r>
            <a:r>
              <a:rPr kumimoji="0" lang="ja-JP" altLang="en-US" sz="1400" dirty="0">
                <a:solidFill>
                  <a:prstClr val="black"/>
                </a:solidFill>
                <a:latin typeface="游ゴシック Medium" panose="020B0500000000000000" pitchFamily="50" charset="-128"/>
                <a:ea typeface="游ゴシック Medium" panose="020B0500000000000000" pitchFamily="50" charset="-128"/>
                <a:sym typeface="Symbol" panose="05050102010706020507" pitchFamily="18" charset="2"/>
              </a:rPr>
              <a:t>時間静置。</a:t>
            </a:r>
            <a:endParaRPr kumimoji="0" lang="en-US" altLang="ja-JP" sz="1400" dirty="0">
              <a:solidFill>
                <a:prstClr val="black"/>
              </a:solidFill>
              <a:latin typeface="游ゴシック Medium" panose="020B0500000000000000" pitchFamily="50" charset="-128"/>
              <a:ea typeface="游ゴシック Medium" panose="020B0500000000000000" pitchFamily="50" charset="-128"/>
              <a:sym typeface="Symbol" panose="05050102010706020507" pitchFamily="18" charset="2"/>
            </a:endParaRPr>
          </a:p>
        </p:txBody>
      </p:sp>
      <p:sp>
        <p:nvSpPr>
          <p:cNvPr id="21" name="テキスト ボックス 20">
            <a:extLst>
              <a:ext uri="{FF2B5EF4-FFF2-40B4-BE49-F238E27FC236}">
                <a16:creationId xmlns:a16="http://schemas.microsoft.com/office/drawing/2014/main" id="{17C898D3-777D-373F-47A2-24DBFF14EFED}"/>
              </a:ext>
            </a:extLst>
          </p:cNvPr>
          <p:cNvSpPr txBox="1"/>
          <p:nvPr/>
        </p:nvSpPr>
        <p:spPr>
          <a:xfrm flipH="1">
            <a:off x="6699109" y="655227"/>
            <a:ext cx="3685174" cy="584775"/>
          </a:xfrm>
          <a:prstGeom prst="rect">
            <a:avLst/>
          </a:prstGeom>
          <a:noFill/>
        </p:spPr>
        <p:txBody>
          <a:bodyPr wrap="square" rtlCol="0">
            <a:spAutoFit/>
          </a:bodyPr>
          <a:lstStyle/>
          <a:p>
            <a:r>
              <a:rPr lang="ja-JP" altLang="en-US" sz="1600" u="sng" dirty="0">
                <a:solidFill>
                  <a:srgbClr val="C00000"/>
                </a:solidFill>
                <a:latin typeface="游ゴシック Medium" panose="020B0500000000000000" pitchFamily="50" charset="-128"/>
                <a:ea typeface="游ゴシック Medium" panose="020B0500000000000000" pitchFamily="50" charset="-128"/>
              </a:rPr>
              <a:t>歯が白くなるのは、アパタイトで研磨しているのではありません。</a:t>
            </a:r>
          </a:p>
        </p:txBody>
      </p:sp>
      <p:pic>
        <p:nvPicPr>
          <p:cNvPr id="23" name="図 22">
            <a:extLst>
              <a:ext uri="{FF2B5EF4-FFF2-40B4-BE49-F238E27FC236}">
                <a16:creationId xmlns:a16="http://schemas.microsoft.com/office/drawing/2014/main" id="{2A8C17E5-A7D1-5111-6D46-0363B54511F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002966" y="1405580"/>
            <a:ext cx="1381318" cy="857370"/>
          </a:xfrm>
          <a:prstGeom prst="rect">
            <a:avLst/>
          </a:prstGeom>
        </p:spPr>
      </p:pic>
      <p:sp>
        <p:nvSpPr>
          <p:cNvPr id="24" name="矢印: 右 23">
            <a:extLst>
              <a:ext uri="{FF2B5EF4-FFF2-40B4-BE49-F238E27FC236}">
                <a16:creationId xmlns:a16="http://schemas.microsoft.com/office/drawing/2014/main" id="{5ADDF1A4-AFBF-4554-88CF-AA092E4F8633}"/>
              </a:ext>
            </a:extLst>
          </p:cNvPr>
          <p:cNvSpPr/>
          <p:nvPr/>
        </p:nvSpPr>
        <p:spPr>
          <a:xfrm>
            <a:off x="8427957" y="4004210"/>
            <a:ext cx="36004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25" name="テキスト ボックス 24">
            <a:extLst>
              <a:ext uri="{FF2B5EF4-FFF2-40B4-BE49-F238E27FC236}">
                <a16:creationId xmlns:a16="http://schemas.microsoft.com/office/drawing/2014/main" id="{38CF52F2-B1EB-9D6A-A919-8C301CECECF9}"/>
              </a:ext>
            </a:extLst>
          </p:cNvPr>
          <p:cNvSpPr txBox="1"/>
          <p:nvPr/>
        </p:nvSpPr>
        <p:spPr>
          <a:xfrm>
            <a:off x="6821549" y="5413427"/>
            <a:ext cx="3562734" cy="1200329"/>
          </a:xfrm>
          <a:prstGeom prst="rect">
            <a:avLst/>
          </a:prstGeom>
          <a:solidFill>
            <a:schemeClr val="accent4">
              <a:lumMod val="20000"/>
              <a:lumOff val="80000"/>
            </a:schemeClr>
          </a:solidFill>
          <a:ln cmpd="thickThin">
            <a:solidFill>
              <a:schemeClr val="accent1">
                <a:shade val="50000"/>
                <a:shade val="75000"/>
                <a:lumMod val="80000"/>
              </a:schemeClr>
            </a:solidFill>
          </a:ln>
        </p:spPr>
        <p:txBody>
          <a:bodyPr wrap="square" rtlCol="0">
            <a:spAutoFit/>
          </a:bodyPr>
          <a:lstStyle/>
          <a:p>
            <a:r>
              <a:rPr lang="ja-JP" altLang="en-US" dirty="0">
                <a:solidFill>
                  <a:prstClr val="black"/>
                </a:solidFill>
                <a:latin typeface="游ゴシック Medium" panose="020B0500000000000000" pitchFamily="50" charset="-128"/>
                <a:ea typeface="游ゴシック Medium" panose="020B0500000000000000" pitchFamily="50" charset="-128"/>
              </a:rPr>
              <a:t>ホタテ貝殻由来ハイドロキシアパタイトは歯を傷つけることなく、歯の表面の汚れを吸着除去することが出来ます。</a:t>
            </a:r>
          </a:p>
        </p:txBody>
      </p:sp>
    </p:spTree>
    <p:extLst>
      <p:ext uri="{BB962C8B-B14F-4D97-AF65-F5344CB8AC3E}">
        <p14:creationId xmlns:p14="http://schemas.microsoft.com/office/powerpoint/2010/main" val="40471663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ウェーブ">
  <a:themeElements>
    <a:clrScheme name="青">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ウェーブ">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ウェーブ">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TotalTime>
  <Words>933</Words>
  <Application>Microsoft Office PowerPoint</Application>
  <PresentationFormat>ワイド画面</PresentationFormat>
  <Paragraphs>108</Paragraphs>
  <Slides>5</Slides>
  <Notes>4</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5</vt:i4>
      </vt:variant>
    </vt:vector>
  </HeadingPairs>
  <TitlesOfParts>
    <vt:vector size="17" baseType="lpstr">
      <vt:lpstr>BIZ UDP明朝 Medium</vt:lpstr>
      <vt:lpstr>HGPｺﾞｼｯｸE</vt:lpstr>
      <vt:lpstr>HG明朝B</vt:lpstr>
      <vt:lpstr>Meiryo UI</vt:lpstr>
      <vt:lpstr>ＭＳ ゴシック</vt:lpstr>
      <vt:lpstr>游ゴシック</vt:lpstr>
      <vt:lpstr>游ゴシック Medium</vt:lpstr>
      <vt:lpstr>Calibri</vt:lpstr>
      <vt:lpstr>Candara</vt:lpstr>
      <vt:lpstr>Symbol</vt:lpstr>
      <vt:lpstr>Wingdings</vt:lpstr>
      <vt:lpstr>ウェーブ</vt:lpstr>
      <vt:lpstr>シェルアパタイト （ホタテ貝殻由来ハイドロキシアパタイト）</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有紀 酒井</dc:creator>
  <cp:lastModifiedBy>有紀 酒井</cp:lastModifiedBy>
  <cp:revision>1</cp:revision>
  <dcterms:created xsi:type="dcterms:W3CDTF">2025-01-27T05:03:33Z</dcterms:created>
  <dcterms:modified xsi:type="dcterms:W3CDTF">2025-01-27T05:07:09Z</dcterms:modified>
</cp:coreProperties>
</file>